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87" r:id="rId6"/>
    <p:sldId id="288" r:id="rId7"/>
    <p:sldId id="289" r:id="rId8"/>
    <p:sldId id="284" r:id="rId9"/>
    <p:sldId id="281" r:id="rId10"/>
    <p:sldId id="285" r:id="rId11"/>
    <p:sldId id="261" r:id="rId12"/>
    <p:sldId id="262" r:id="rId13"/>
    <p:sldId id="263" r:id="rId14"/>
    <p:sldId id="264" r:id="rId15"/>
    <p:sldId id="265" r:id="rId16"/>
    <p:sldId id="266" r:id="rId17"/>
    <p:sldId id="268" r:id="rId18"/>
    <p:sldId id="283" r:id="rId19"/>
    <p:sldId id="291" r:id="rId20"/>
    <p:sldId id="292" r:id="rId21"/>
    <p:sldId id="274" r:id="rId22"/>
    <p:sldId id="275" r:id="rId23"/>
    <p:sldId id="294" r:id="rId24"/>
    <p:sldId id="269" r:id="rId25"/>
    <p:sldId id="270" r:id="rId26"/>
    <p:sldId id="277" r:id="rId27"/>
    <p:sldId id="282" r:id="rId28"/>
    <p:sldId id="286" r:id="rId29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3" autoAdjust="0"/>
    <p:restoredTop sz="94610"/>
  </p:normalViewPr>
  <p:slideViewPr>
    <p:cSldViewPr snapToGrid="0" snapToObjects="1">
      <p:cViewPr varScale="1">
        <p:scale>
          <a:sx n="151" d="100"/>
          <a:sy n="151" d="100"/>
        </p:scale>
        <p:origin x="228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5856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A2E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82296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5061204"/>
            <a:ext cx="9144000" cy="82296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6217920" y="82296"/>
            <a:ext cx="2926080" cy="4978908"/>
          </a:xfrm>
          <a:prstGeom prst="rect">
            <a:avLst/>
          </a:prstGeom>
          <a:solidFill>
            <a:srgbClr val="1E3A6E"/>
          </a:solidFill>
          <a:ln w="12700">
            <a:solidFill>
              <a:srgbClr val="1E3A6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Shape 3"/>
          <p:cNvSpPr/>
          <p:nvPr/>
        </p:nvSpPr>
        <p:spPr>
          <a:xfrm>
            <a:off x="6492240" y="594360"/>
            <a:ext cx="2377440" cy="749808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6492240" y="594360"/>
            <a:ext cx="237744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1A2E5A"/>
                </a:solidFill>
              </a:rPr>
              <a:t>2026</a:t>
            </a:r>
            <a:endParaRPr lang="en-US" sz="3400" dirty="0"/>
          </a:p>
        </p:txBody>
      </p:sp>
      <p:sp>
        <p:nvSpPr>
          <p:cNvPr id="7" name="Text 5"/>
          <p:cNvSpPr/>
          <p:nvPr/>
        </p:nvSpPr>
        <p:spPr>
          <a:xfrm>
            <a:off x="502920" y="914400"/>
            <a:ext cx="54864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600" b="1" dirty="0">
                <a:solidFill>
                  <a:srgbClr val="FFFFFF"/>
                </a:solidFill>
              </a:rPr>
              <a:t>개정세법</a:t>
            </a:r>
            <a:endParaRPr lang="en-US" sz="4600" dirty="0"/>
          </a:p>
        </p:txBody>
      </p:sp>
      <p:sp>
        <p:nvSpPr>
          <p:cNvPr id="8" name="Text 6"/>
          <p:cNvSpPr/>
          <p:nvPr/>
        </p:nvSpPr>
        <p:spPr>
          <a:xfrm>
            <a:off x="502920" y="1920240"/>
            <a:ext cx="54864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E8A020"/>
                </a:solidFill>
              </a:rPr>
              <a:t>전산세무 1급 완벽 대비</a:t>
            </a:r>
            <a:endParaRPr lang="en-US" sz="1800" dirty="0"/>
          </a:p>
        </p:txBody>
      </p:sp>
      <p:sp>
        <p:nvSpPr>
          <p:cNvPr id="9" name="Shape 7"/>
          <p:cNvSpPr/>
          <p:nvPr/>
        </p:nvSpPr>
        <p:spPr>
          <a:xfrm>
            <a:off x="502920" y="2523744"/>
            <a:ext cx="5303520" cy="0"/>
          </a:xfrm>
          <a:prstGeom prst="line">
            <a:avLst/>
          </a:prstGeom>
          <a:noFill/>
          <a:ln w="19050">
            <a:solidFill>
              <a:srgbClr val="4A6FA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502920" y="3337560"/>
            <a:ext cx="3200400" cy="777240"/>
          </a:xfrm>
          <a:prstGeom prst="rect">
            <a:avLst/>
          </a:prstGeom>
          <a:solidFill>
            <a:srgbClr val="243E6B"/>
          </a:solidFill>
          <a:ln w="12700">
            <a:solidFill>
              <a:srgbClr val="2C5F9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502920" y="3392424"/>
            <a:ext cx="3200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E8A020"/>
                </a:solidFill>
              </a:rPr>
              <a:t>이패스코리아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502920" y="3675888"/>
            <a:ext cx="320040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</a:rPr>
              <a:t>정아름 강사</a:t>
            </a:r>
            <a:endParaRPr lang="en-US" sz="1500" dirty="0"/>
          </a:p>
        </p:txBody>
      </p:sp>
      <p:sp>
        <p:nvSpPr>
          <p:cNvPr id="23" name="Rectangle 22"/>
          <p:cNvSpPr/>
          <p:nvPr/>
        </p:nvSpPr>
        <p:spPr>
          <a:xfrm>
            <a:off x="502920" y="2706624"/>
            <a:ext cx="1371600" cy="347472"/>
          </a:xfrm>
          <a:prstGeom prst="rect">
            <a:avLst/>
          </a:prstGeom>
          <a:solidFill>
            <a:srgbClr val="065F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502920" y="2706624"/>
            <a:ext cx="1371600" cy="347472"/>
          </a:xfrm>
          <a:prstGeom prst="rect">
            <a:avLst/>
          </a:prstGeom>
          <a:noFill/>
        </p:spPr>
        <p:txBody>
          <a:bodyPr wrap="none" lIns="25400" rIns="2540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</a:rPr>
              <a:t>부가세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103120" y="2706624"/>
            <a:ext cx="1371600" cy="347472"/>
          </a:xfrm>
          <a:prstGeom prst="rect">
            <a:avLst/>
          </a:prstGeom>
          <a:solidFill>
            <a:srgbClr val="1D4ED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103120" y="2706624"/>
            <a:ext cx="1371600" cy="347472"/>
          </a:xfrm>
          <a:prstGeom prst="rect">
            <a:avLst/>
          </a:prstGeom>
          <a:noFill/>
        </p:spPr>
        <p:txBody>
          <a:bodyPr wrap="none" lIns="25400" rIns="2540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</a:rPr>
              <a:t>소득세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703320" y="2706624"/>
            <a:ext cx="1371600" cy="347472"/>
          </a:xfrm>
          <a:prstGeom prst="rect">
            <a:avLst/>
          </a:prstGeom>
          <a:solidFill>
            <a:srgbClr val="B91C1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3703320" y="2706624"/>
            <a:ext cx="1371600" cy="347472"/>
          </a:xfrm>
          <a:prstGeom prst="rect">
            <a:avLst/>
          </a:prstGeom>
          <a:noFill/>
        </p:spPr>
        <p:txBody>
          <a:bodyPr wrap="none" lIns="25400" rIns="2540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</a:rPr>
              <a:t>법인세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92240" y="1371600"/>
            <a:ext cx="2468880" cy="2926080"/>
          </a:xfrm>
          <a:prstGeom prst="rect">
            <a:avLst/>
          </a:prstGeom>
          <a:noFill/>
        </p:spPr>
        <p:txBody>
          <a:bodyPr wrap="square" lIns="25400" rIns="25400" anchor="t">
            <a:spAutoFit/>
          </a:bodyPr>
          <a:lstStyle/>
          <a:p>
            <a:pPr algn="ctr"/>
            <a:r>
              <a:rPr sz="2800" b="1">
                <a:solidFill>
                  <a:srgbClr val="FFFFFF"/>
                </a:solidFill>
              </a:rPr>
              <a:t>국기법</a:t>
            </a:r>
          </a:p>
          <a:p>
            <a:pPr algn="ctr"/>
            <a:r>
              <a:rPr sz="2800" b="1">
                <a:solidFill>
                  <a:srgbClr val="FFFFFF"/>
                </a:solidFill>
              </a:rPr>
              <a:t>부가세</a:t>
            </a:r>
          </a:p>
          <a:p>
            <a:pPr algn="ctr"/>
            <a:r>
              <a:rPr sz="2800" b="1">
                <a:solidFill>
                  <a:srgbClr val="FFFFFF"/>
                </a:solidFill>
              </a:rPr>
              <a:t>소득법</a:t>
            </a:r>
          </a:p>
          <a:p>
            <a:pPr algn="ctr"/>
            <a:r>
              <a:rPr sz="2800" b="1">
                <a:solidFill>
                  <a:srgbClr val="FFFFFF"/>
                </a:solidFill>
              </a:rPr>
              <a:t>법인법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4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804672"/>
          </a:xfrm>
          <a:prstGeom prst="rect">
            <a:avLst/>
          </a:prstGeom>
          <a:solidFill>
            <a:srgbClr val="1A2E5A"/>
          </a:solidFill>
          <a:ln w="9525">
            <a:solidFill>
              <a:srgbClr val="1A2E5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47472" y="0"/>
            <a:ext cx="4572000" cy="804672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r>
              <a:rPr sz="2400" b="1">
                <a:solidFill>
                  <a:srgbClr val="FFFFFF"/>
                </a:solidFill>
              </a:rPr>
              <a:t>목  차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7472" y="475488"/>
            <a:ext cx="5486400" cy="32918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r>
              <a:rPr sz="1050" b="0">
                <a:solidFill>
                  <a:srgbClr val="9BB3D4"/>
                </a:solidFill>
              </a:rPr>
              <a:t>Contents  |  2026 개정세법</a:t>
            </a:r>
          </a:p>
        </p:txBody>
      </p:sp>
      <p:sp>
        <p:nvSpPr>
          <p:cNvPr id="5" name="Rectangle 4"/>
          <p:cNvSpPr/>
          <p:nvPr/>
        </p:nvSpPr>
        <p:spPr>
          <a:xfrm>
            <a:off x="8823960" y="0"/>
            <a:ext cx="320040" cy="804672"/>
          </a:xfrm>
          <a:prstGeom prst="rect">
            <a:avLst/>
          </a:prstGeom>
          <a:solidFill>
            <a:srgbClr val="E8A020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256032" y="914400"/>
            <a:ext cx="8631936" cy="941832"/>
          </a:xfrm>
          <a:prstGeom prst="rect">
            <a:avLst/>
          </a:prstGeom>
          <a:solidFill>
            <a:srgbClr val="FFFFFF"/>
          </a:solidFill>
          <a:ln w="9525">
            <a:solidFill>
              <a:srgbClr val="CB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56032" y="914400"/>
            <a:ext cx="50292" cy="941832"/>
          </a:xfrm>
          <a:prstGeom prst="rect">
            <a:avLst/>
          </a:prstGeom>
          <a:solidFill>
            <a:srgbClr val="374151"/>
          </a:solidFill>
          <a:ln w="9525">
            <a:solidFill>
              <a:srgbClr val="37415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374904" y="1225296"/>
            <a:ext cx="347472" cy="329184"/>
          </a:xfrm>
          <a:prstGeom prst="rect">
            <a:avLst/>
          </a:prstGeom>
          <a:solidFill>
            <a:srgbClr val="374151"/>
          </a:solidFill>
          <a:ln w="9525">
            <a:solidFill>
              <a:srgbClr val="37415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374904" y="1225296"/>
            <a:ext cx="347472" cy="32918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10" name="Rectangle 9"/>
          <p:cNvSpPr/>
          <p:nvPr/>
        </p:nvSpPr>
        <p:spPr>
          <a:xfrm>
            <a:off x="795528" y="1225296"/>
            <a:ext cx="658368" cy="329184"/>
          </a:xfrm>
          <a:prstGeom prst="rect">
            <a:avLst/>
          </a:prstGeom>
          <a:solidFill>
            <a:srgbClr val="374151"/>
          </a:solidFill>
          <a:ln w="9525">
            <a:solidFill>
              <a:srgbClr val="37415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95528" y="1225296"/>
            <a:ext cx="658368" cy="32918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</a:rPr>
              <a:t>국기법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54480" y="1005840"/>
            <a:ext cx="6217920" cy="32918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r>
              <a:rPr sz="1500" b="1">
                <a:solidFill>
                  <a:srgbClr val="1A2340"/>
                </a:solidFill>
              </a:rPr>
              <a:t>국세기본법 개정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54480" y="1371600"/>
            <a:ext cx="6903720" cy="420624"/>
          </a:xfrm>
          <a:prstGeom prst="rect">
            <a:avLst/>
          </a:prstGeom>
          <a:noFill/>
        </p:spPr>
        <p:txBody>
          <a:bodyPr wrap="square" lIns="38100" tIns="12700" rIns="38100" bIns="12700" anchor="t">
            <a:spAutoFit/>
          </a:bodyPr>
          <a:lstStyle/>
          <a:p>
            <a:r>
              <a:rPr sz="950">
                <a:solidFill>
                  <a:srgbClr val="4A5568"/>
                </a:solidFill>
              </a:rPr>
              <a:t>① 납부지연가산세 산정방법 개편 – 지정납부기한 이후 월단위 0.67% 산정방식 신설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56032" y="1920240"/>
            <a:ext cx="8631936" cy="941832"/>
          </a:xfrm>
          <a:prstGeom prst="rect">
            <a:avLst/>
          </a:prstGeom>
          <a:solidFill>
            <a:srgbClr val="FFFFFF"/>
          </a:solidFill>
          <a:ln w="9525">
            <a:solidFill>
              <a:srgbClr val="CB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256032" y="1920240"/>
            <a:ext cx="50292" cy="941832"/>
          </a:xfrm>
          <a:prstGeom prst="rect">
            <a:avLst/>
          </a:prstGeom>
          <a:solidFill>
            <a:srgbClr val="065F46"/>
          </a:solidFill>
          <a:ln w="9525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374904" y="2231136"/>
            <a:ext cx="347472" cy="329184"/>
          </a:xfrm>
          <a:prstGeom prst="rect">
            <a:avLst/>
          </a:prstGeom>
          <a:solidFill>
            <a:srgbClr val="065F46"/>
          </a:solidFill>
          <a:ln w="9525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374904" y="2231136"/>
            <a:ext cx="347472" cy="32918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95528" y="2231136"/>
            <a:ext cx="658368" cy="329184"/>
          </a:xfrm>
          <a:prstGeom prst="rect">
            <a:avLst/>
          </a:prstGeom>
          <a:solidFill>
            <a:srgbClr val="065F46"/>
          </a:solidFill>
          <a:ln w="9525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795528" y="2231136"/>
            <a:ext cx="658368" cy="32918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</a:rPr>
              <a:t>부가세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554480" y="2011680"/>
            <a:ext cx="6217920" cy="32918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r>
              <a:rPr sz="1500" b="1">
                <a:solidFill>
                  <a:srgbClr val="1A2340"/>
                </a:solidFill>
              </a:rPr>
              <a:t>부가가치세법 개정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554480" y="2377440"/>
            <a:ext cx="6903720" cy="420624"/>
          </a:xfrm>
          <a:prstGeom prst="rect">
            <a:avLst/>
          </a:prstGeom>
          <a:noFill/>
        </p:spPr>
        <p:txBody>
          <a:bodyPr wrap="square" lIns="38100" tIns="12700" rIns="38100" bIns="12700" anchor="t">
            <a:spAutoFit/>
          </a:bodyPr>
          <a:lstStyle/>
          <a:p>
            <a:r>
              <a:rPr sz="950">
                <a:solidFill>
                  <a:srgbClr val="4A5568"/>
                </a:solidFill>
              </a:rPr>
              <a:t>① 거짓세금계산서 가산세율 3→4%  ② 단순가공식료품 과세전환  ③ 현금매출명세서 제출 의무 확대  ④ 중고차 매입세액공제 한도 신설·연장  ⑤ 전자신고 세액공제 축소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56032" y="2926080"/>
            <a:ext cx="8631936" cy="941832"/>
          </a:xfrm>
          <a:prstGeom prst="rect">
            <a:avLst/>
          </a:prstGeom>
          <a:solidFill>
            <a:srgbClr val="FFFFFF"/>
          </a:solidFill>
          <a:ln w="9525">
            <a:solidFill>
              <a:srgbClr val="CB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256032" y="2926080"/>
            <a:ext cx="50292" cy="941832"/>
          </a:xfrm>
          <a:prstGeom prst="rect">
            <a:avLst/>
          </a:prstGeom>
          <a:solidFill>
            <a:srgbClr val="1D4ED8"/>
          </a:solidFill>
          <a:ln w="9525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Rectangle 29"/>
          <p:cNvSpPr/>
          <p:nvPr/>
        </p:nvSpPr>
        <p:spPr>
          <a:xfrm>
            <a:off x="374904" y="3236976"/>
            <a:ext cx="347472" cy="329184"/>
          </a:xfrm>
          <a:prstGeom prst="rect">
            <a:avLst/>
          </a:prstGeom>
          <a:solidFill>
            <a:srgbClr val="1D4ED8"/>
          </a:solidFill>
          <a:ln w="9525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374904" y="3236976"/>
            <a:ext cx="347472" cy="32918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95528" y="3236976"/>
            <a:ext cx="658368" cy="329184"/>
          </a:xfrm>
          <a:prstGeom prst="rect">
            <a:avLst/>
          </a:prstGeom>
          <a:solidFill>
            <a:srgbClr val="1D4ED8"/>
          </a:solidFill>
          <a:ln w="9525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795528" y="3236976"/>
            <a:ext cx="658368" cy="32918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</a:rPr>
              <a:t>소득세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554480" y="3017520"/>
            <a:ext cx="6217920" cy="32918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r>
              <a:rPr sz="1500" b="1">
                <a:solidFill>
                  <a:srgbClr val="1A2340"/>
                </a:solidFill>
              </a:rPr>
              <a:t>소득세법 개정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554480" y="3383280"/>
            <a:ext cx="6903720" cy="420624"/>
          </a:xfrm>
          <a:prstGeom prst="rect">
            <a:avLst/>
          </a:prstGeom>
          <a:noFill/>
        </p:spPr>
        <p:txBody>
          <a:bodyPr wrap="square" lIns="38100" tIns="12700" rIns="38100" bIns="12700" anchor="t">
            <a:spAutoFit/>
          </a:bodyPr>
          <a:lstStyle/>
          <a:p>
            <a:r>
              <a:rPr sz="950">
                <a:solidFill>
                  <a:srgbClr val="4A5568"/>
                </a:solidFill>
              </a:rPr>
              <a:t>① 보육수당 비과세  ② 육아휴직수당 비과세  ③ 임목벌채 비과세  ④ 예체능 학원비  ⑤ 교육비 소득요건 폐지  ⑦ 배당가산율  ⑧ 간주임대료  ⑨ 야간근로수당  ⑩ 연금소득 원천징수세율  ⑪ 신용카드 공제  ⑫ 월세 세액공제  ⑬ 고향사랑기부금</a:t>
            </a:r>
          </a:p>
        </p:txBody>
      </p:sp>
      <p:sp>
        <p:nvSpPr>
          <p:cNvPr id="39" name="Rectangle 38"/>
          <p:cNvSpPr/>
          <p:nvPr/>
        </p:nvSpPr>
        <p:spPr>
          <a:xfrm>
            <a:off x="256032" y="3931920"/>
            <a:ext cx="8631936" cy="941832"/>
          </a:xfrm>
          <a:prstGeom prst="rect">
            <a:avLst/>
          </a:prstGeom>
          <a:solidFill>
            <a:srgbClr val="FFFFFF"/>
          </a:solidFill>
          <a:ln w="9525">
            <a:solidFill>
              <a:srgbClr val="CB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Rectangle 39"/>
          <p:cNvSpPr/>
          <p:nvPr/>
        </p:nvSpPr>
        <p:spPr>
          <a:xfrm>
            <a:off x="256032" y="3931920"/>
            <a:ext cx="50292" cy="941832"/>
          </a:xfrm>
          <a:prstGeom prst="rect">
            <a:avLst/>
          </a:prstGeom>
          <a:solidFill>
            <a:srgbClr val="B91C1C"/>
          </a:solidFill>
          <a:ln w="9525">
            <a:solidFill>
              <a:srgbClr val="B91C1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Rectangle 40"/>
          <p:cNvSpPr/>
          <p:nvPr/>
        </p:nvSpPr>
        <p:spPr>
          <a:xfrm>
            <a:off x="374904" y="4242816"/>
            <a:ext cx="347472" cy="329184"/>
          </a:xfrm>
          <a:prstGeom prst="rect">
            <a:avLst/>
          </a:prstGeom>
          <a:solidFill>
            <a:srgbClr val="B91C1C"/>
          </a:solidFill>
          <a:ln w="9525">
            <a:solidFill>
              <a:srgbClr val="B91C1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TextBox 41"/>
          <p:cNvSpPr txBox="1"/>
          <p:nvPr/>
        </p:nvSpPr>
        <p:spPr>
          <a:xfrm>
            <a:off x="374904" y="4242816"/>
            <a:ext cx="347472" cy="32918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43" name="Rectangle 42"/>
          <p:cNvSpPr/>
          <p:nvPr/>
        </p:nvSpPr>
        <p:spPr>
          <a:xfrm>
            <a:off x="795528" y="4242816"/>
            <a:ext cx="658368" cy="329184"/>
          </a:xfrm>
          <a:prstGeom prst="rect">
            <a:avLst/>
          </a:prstGeom>
          <a:solidFill>
            <a:srgbClr val="B91C1C"/>
          </a:solidFill>
          <a:ln w="9525">
            <a:solidFill>
              <a:srgbClr val="B91C1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TextBox 43"/>
          <p:cNvSpPr txBox="1"/>
          <p:nvPr/>
        </p:nvSpPr>
        <p:spPr>
          <a:xfrm>
            <a:off x="795528" y="4242816"/>
            <a:ext cx="658368" cy="32918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000" b="1">
                <a:solidFill>
                  <a:srgbClr val="FFFFFF"/>
                </a:solidFill>
              </a:rPr>
              <a:t>법인세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554480" y="4023360"/>
            <a:ext cx="6217920" cy="32918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r>
              <a:rPr sz="1500" b="1">
                <a:solidFill>
                  <a:srgbClr val="1A2340"/>
                </a:solidFill>
              </a:rPr>
              <a:t>법인세법 개정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554480" y="4389120"/>
            <a:ext cx="6903720" cy="420624"/>
          </a:xfrm>
          <a:prstGeom prst="rect">
            <a:avLst/>
          </a:prstGeom>
          <a:noFill/>
        </p:spPr>
        <p:txBody>
          <a:bodyPr wrap="square" lIns="38100" tIns="12700" rIns="38100" bIns="12700" anchor="t">
            <a:spAutoFit/>
          </a:bodyPr>
          <a:lstStyle/>
          <a:p>
            <a:r>
              <a:rPr sz="950">
                <a:solidFill>
                  <a:srgbClr val="4A5568"/>
                </a:solidFill>
              </a:rPr>
              <a:t>① 법인세율 환원 – 전 구간 1%p 인상 (2억↓10% / 200억↓20% / 3,000억↓22% / 초과 25%)  ② 지역사랑상품권 업무추진비 추가 손금산입 한도 10→20%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850" b="0">
                <a:solidFill>
                  <a:srgbClr val="718096"/>
                </a:solidFill>
              </a:rPr>
              <a:t>이패스코리아 정아름  |  2026 개정세법  |  전산세무 1급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3741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5079492"/>
            <a:ext cx="9144000" cy="64008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6766560" y="0"/>
            <a:ext cx="2377440" cy="5015484"/>
          </a:xfrm>
          <a:prstGeom prst="rect">
            <a:avLst/>
          </a:prstGeom>
          <a:solidFill>
            <a:srgbClr val="FFFFFF">
              <a:alpha val="12000"/>
            </a:srgbClr>
          </a:solidFill>
          <a:ln w="12700">
            <a:solidFill>
              <a:srgbClr val="FFFFFF">
                <a:alpha val="12000"/>
              </a:srgbClr>
            </a:solidFill>
            <a:prstDash val="solid"/>
          </a:ln>
        </p:spPr>
        <p:txBody>
          <a:bodyPr/>
          <a:lstStyle/>
          <a:p>
            <a:endParaRPr dirty="0"/>
          </a:p>
        </p:txBody>
      </p:sp>
      <p:sp>
        <p:nvSpPr>
          <p:cNvPr id="5" name="Text 3"/>
          <p:cNvSpPr/>
          <p:nvPr/>
        </p:nvSpPr>
        <p:spPr>
          <a:xfrm>
            <a:off x="365760" y="502920"/>
            <a:ext cx="201168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0" b="1" dirty="0">
                <a:solidFill>
                  <a:srgbClr val="FFFFFF">
                    <a:alpha val="78000"/>
                  </a:srgbClr>
                </a:solidFill>
              </a:rPr>
              <a:t>01</a:t>
            </a:r>
            <a:endParaRPr lang="en-US" sz="9000" dirty="0"/>
          </a:p>
        </p:txBody>
      </p:sp>
      <p:sp>
        <p:nvSpPr>
          <p:cNvPr id="6" name="Shape 4"/>
          <p:cNvSpPr/>
          <p:nvPr/>
        </p:nvSpPr>
        <p:spPr>
          <a:xfrm>
            <a:off x="365760" y="2029968"/>
            <a:ext cx="1051560" cy="347472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365760" y="2029968"/>
            <a:ext cx="1051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A2E5A"/>
                </a:solidFill>
              </a:rPr>
              <a:t>국기법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365760" y="2487168"/>
            <a:ext cx="6217920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</a:rPr>
              <a:t>국세기본법 개정</a:t>
            </a:r>
            <a:endParaRPr lang="en-US" sz="3000" dirty="0"/>
          </a:p>
        </p:txBody>
      </p:sp>
      <p:sp>
        <p:nvSpPr>
          <p:cNvPr id="9" name="Text 7"/>
          <p:cNvSpPr/>
          <p:nvPr/>
        </p:nvSpPr>
        <p:spPr>
          <a:xfrm>
            <a:off x="365760" y="3346704"/>
            <a:ext cx="62179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DDDDDD"/>
                </a:solidFill>
              </a:rPr>
              <a:t>납부지연가산세 </a:t>
            </a:r>
            <a:r>
              <a:rPr lang="en-US" sz="1200" dirty="0" err="1">
                <a:solidFill>
                  <a:srgbClr val="DDDDDD"/>
                </a:solidFill>
              </a:rPr>
              <a:t>산정방법</a:t>
            </a:r>
            <a:r>
              <a:rPr lang="en-US" sz="1200" dirty="0">
                <a:solidFill>
                  <a:srgbClr val="DDDDDD"/>
                </a:solidFill>
              </a:rPr>
              <a:t> </a:t>
            </a:r>
            <a:r>
              <a:rPr lang="en-US" sz="1200" dirty="0" err="1">
                <a:solidFill>
                  <a:srgbClr val="DDDDDD"/>
                </a:solidFill>
              </a:rPr>
              <a:t>개편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6858000" y="457200"/>
            <a:ext cx="54864" cy="310896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995160" y="457200"/>
            <a:ext cx="201168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</a:rPr>
              <a:t>납부지연가산세 산정방법 개편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365760" y="4498848"/>
            <a:ext cx="621792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ABBCC"/>
                </a:solidFill>
              </a:rPr>
              <a:t>이패스코리아 정아름</a:t>
            </a:r>
            <a:endParaRPr lang="en-US" sz="1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374151"/>
          </a:solidFill>
          <a:ln w="12700">
            <a:solidFill>
              <a:srgbClr val="374151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</a:rPr>
              <a:t>국기법 ①  지정납부기한 이후 납부지연가산세 산정방법 개편  (국기법 §47의4·§47의5)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A2E5A"/>
                </a:solidFill>
              </a:rPr>
              <a:t>01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718096"/>
                </a:solidFill>
              </a:rPr>
              <a:t>이패스코리아 정아름  |  2026 개정세법  |  전산세무 1급</a:t>
            </a:r>
            <a:endParaRPr lang="en-US" sz="850" dirty="0"/>
          </a:p>
        </p:txBody>
      </p:sp>
      <p:sp>
        <p:nvSpPr>
          <p:cNvPr id="7" name="Shape 5"/>
          <p:cNvSpPr/>
          <p:nvPr/>
        </p:nvSpPr>
        <p:spPr>
          <a:xfrm>
            <a:off x="256032" y="786384"/>
            <a:ext cx="4224528" cy="3767328"/>
          </a:xfrm>
          <a:prstGeom prst="rect">
            <a:avLst/>
          </a:prstGeom>
          <a:solidFill>
            <a:srgbClr val="F8FAFF"/>
          </a:solidFill>
          <a:ln w="12700">
            <a:solidFill>
              <a:srgbClr val="CBD5E1"/>
            </a:solidFill>
            <a:prstDash val="solid"/>
          </a:ln>
          <a:effectLst>
            <a:outerShdw blurRad="50800" dist="127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256032" y="786384"/>
            <a:ext cx="50292" cy="3767328"/>
          </a:xfrm>
          <a:prstGeom prst="rect">
            <a:avLst/>
          </a:prstGeom>
          <a:solidFill>
            <a:srgbClr val="64748B"/>
          </a:solidFill>
          <a:ln w="12700">
            <a:solidFill>
              <a:srgbClr val="64748B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현  행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347472" y="1188720"/>
            <a:ext cx="4087368" cy="329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□ 납부지연 가산세 (①+②)</a:t>
            </a:r>
            <a:endParaRPr lang="en-US" sz="1050" dirty="0"/>
          </a:p>
        </p:txBody>
      </p:sp>
      <p:sp>
        <p:nvSpPr>
          <p:cNvPr id="12" name="Text 10"/>
          <p:cNvSpPr/>
          <p:nvPr/>
        </p:nvSpPr>
        <p:spPr>
          <a:xfrm>
            <a:off x="347472" y="1572768"/>
            <a:ext cx="4087368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① 지연이자 상당액</a:t>
            </a:r>
            <a:endParaRPr lang="en-US" sz="1050" dirty="0"/>
          </a:p>
        </p:txBody>
      </p:sp>
      <p:sp>
        <p:nvSpPr>
          <p:cNvPr id="13" name="Text 11"/>
          <p:cNvSpPr/>
          <p:nvPr/>
        </p:nvSpPr>
        <p:spPr>
          <a:xfrm>
            <a:off x="347472" y="1901952"/>
            <a:ext cx="4087368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· 법정납부기한~납부일*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매 1일(日) 경과시마다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미납세액 × 0.022%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(* 납부고지일~지정납부기한 제외)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347472" y="2871216"/>
            <a:ext cx="4087368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② 체납에 대한 제재</a:t>
            </a:r>
            <a:endParaRPr lang="en-US" sz="1050" dirty="0"/>
          </a:p>
        </p:txBody>
      </p:sp>
      <p:sp>
        <p:nvSpPr>
          <p:cNvPr id="15" name="Text 13"/>
          <p:cNvSpPr/>
          <p:nvPr/>
        </p:nvSpPr>
        <p:spPr>
          <a:xfrm>
            <a:off x="347472" y="3200400"/>
            <a:ext cx="4087368" cy="2926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· 미납세액 × 3%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4663440" y="786384"/>
            <a:ext cx="4224528" cy="3767328"/>
          </a:xfrm>
          <a:prstGeom prst="rect">
            <a:avLst/>
          </a:prstGeom>
          <a:solidFill>
            <a:srgbClr val="FEFCE8"/>
          </a:solidFill>
          <a:ln w="12700">
            <a:solidFill>
              <a:srgbClr val="E8A020"/>
            </a:solidFill>
            <a:prstDash val="solid"/>
          </a:ln>
          <a:effectLst>
            <a:outerShdw blurRad="50800" dist="127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solidFill>
            <a:srgbClr val="374151"/>
          </a:solidFill>
          <a:ln w="12700">
            <a:solidFill>
              <a:srgbClr val="374151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4663440" y="786384"/>
            <a:ext cx="50292" cy="3767328"/>
          </a:xfrm>
          <a:prstGeom prst="rect">
            <a:avLst/>
          </a:prstGeom>
          <a:solidFill>
            <a:srgbClr val="374151"/>
          </a:solidFill>
          <a:ln w="12700">
            <a:solidFill>
              <a:srgbClr val="374151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개  정  안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4754880" y="1188720"/>
            <a:ext cx="4087368" cy="329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b="1" dirty="0">
                <a:solidFill>
                  <a:srgbClr val="374151"/>
                </a:solidFill>
              </a:rPr>
              <a:t>□ 지연이자 계산 방식 개편</a:t>
            </a:r>
            <a:endParaRPr lang="en-US" sz="1050" dirty="0"/>
          </a:p>
        </p:txBody>
      </p:sp>
      <p:sp>
        <p:nvSpPr>
          <p:cNvPr id="21" name="Text 19"/>
          <p:cNvSpPr/>
          <p:nvPr/>
        </p:nvSpPr>
        <p:spPr>
          <a:xfrm>
            <a:off x="4754880" y="1563624"/>
            <a:ext cx="4087368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b="1" dirty="0">
                <a:solidFill>
                  <a:srgbClr val="374151"/>
                </a:solidFill>
              </a:rPr>
              <a:t>① 지정납부기한 이후 산출단위 변경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4754880" y="1883664"/>
            <a:ext cx="4087368" cy="6583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4A5568"/>
                </a:solidFill>
              </a:rPr>
              <a:t>  · 법정납부기한~납부고지일: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4A5568"/>
                </a:solidFill>
              </a:rPr>
              <a:t>    매 1일(日), 미납세액×0.022% (좌동)</a:t>
            </a:r>
            <a:endParaRPr lang="en-US" sz="1050" dirty="0"/>
          </a:p>
        </p:txBody>
      </p:sp>
      <p:sp>
        <p:nvSpPr>
          <p:cNvPr id="23" name="Text 21"/>
          <p:cNvSpPr/>
          <p:nvPr/>
        </p:nvSpPr>
        <p:spPr>
          <a:xfrm>
            <a:off x="4754880" y="2587752"/>
            <a:ext cx="4087368" cy="8412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b="1" dirty="0">
                <a:solidFill>
                  <a:srgbClr val="374151"/>
                </a:solidFill>
              </a:rPr>
              <a:t>  · 지정납부기한~납부일: (신설)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374151"/>
                </a:solidFill>
              </a:rPr>
              <a:t>    매 1월(月) 경과시마다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374151"/>
                </a:solidFill>
              </a:rPr>
              <a:t>    미납세액 × 0.67%</a:t>
            </a:r>
            <a:endParaRPr lang="en-US" sz="1050" dirty="0"/>
          </a:p>
        </p:txBody>
      </p:sp>
      <p:sp>
        <p:nvSpPr>
          <p:cNvPr id="24" name="Text 22"/>
          <p:cNvSpPr/>
          <p:nvPr/>
        </p:nvSpPr>
        <p:spPr>
          <a:xfrm>
            <a:off x="4754880" y="3474720"/>
            <a:ext cx="4087368" cy="2926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4A5568"/>
                </a:solidFill>
              </a:rPr>
              <a:t>② 체납에 대한 제재: (좌동) 미납세액 × 3%</a:t>
            </a:r>
            <a:endParaRPr lang="en-US" sz="1050" dirty="0"/>
          </a:p>
        </p:txBody>
      </p:sp>
      <p:sp>
        <p:nvSpPr>
          <p:cNvPr id="25" name="Text 23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92400E"/>
                </a:solidFill>
              </a:rPr>
              <a:t>⏱ 적용: '26.7.1. 이후 지정납부기한 도래분 / 경과조치: '26.6.30. 이전 성립분은 종전 규정 적용</a:t>
            </a:r>
            <a:endParaRPr lang="en-US" sz="9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5F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4008"/>
          </a:xfrm>
          <a:prstGeom prst="rect">
            <a:avLst/>
          </a:prstGeom>
          <a:solidFill>
            <a:srgbClr val="E8A020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5079492"/>
            <a:ext cx="9144000" cy="64008"/>
          </a:xfrm>
          <a:prstGeom prst="rect">
            <a:avLst/>
          </a:prstGeom>
          <a:solidFill>
            <a:srgbClr val="E8A020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6766560" y="64008"/>
            <a:ext cx="2377440" cy="5015484"/>
          </a:xfrm>
          <a:prstGeom prst="rect">
            <a:avLst/>
          </a:prstGeom>
          <a:solidFill>
            <a:srgbClr val="FFFFFF">
              <a:alpha val="12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365760" y="502920"/>
            <a:ext cx="2011680" cy="1417320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l"/>
            <a:r>
              <a:rPr sz="9000" b="1" i="0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6" name="Rectangle 5"/>
          <p:cNvSpPr/>
          <p:nvPr/>
        </p:nvSpPr>
        <p:spPr>
          <a:xfrm>
            <a:off x="365760" y="2029968"/>
            <a:ext cx="1051560" cy="347472"/>
          </a:xfrm>
          <a:prstGeom prst="rect">
            <a:avLst/>
          </a:prstGeom>
          <a:solidFill>
            <a:srgbClr val="E8A020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65760" y="2029968"/>
            <a:ext cx="1051560" cy="347472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200" b="1" i="0">
                <a:solidFill>
                  <a:srgbClr val="1A2E5A"/>
                </a:solidFill>
              </a:rPr>
              <a:t>부가세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5760" y="2487168"/>
            <a:ext cx="6217920" cy="804672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l"/>
            <a:r>
              <a:rPr sz="3000" b="1" i="0">
                <a:solidFill>
                  <a:srgbClr val="FFFFFF"/>
                </a:solidFill>
              </a:rPr>
              <a:t>부가가치세법 개정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5760" y="3346704"/>
            <a:ext cx="6217920" cy="384048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l"/>
            <a:r>
              <a:rPr sz="1200" b="0" i="0">
                <a:solidFill>
                  <a:srgbClr val="DDDDDD"/>
                </a:solidFill>
              </a:rPr>
              <a:t>가산세율 상향 / 과세전환 / 현금매출명세서 제출 의무 확대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58000" y="457200"/>
            <a:ext cx="54864" cy="310896"/>
          </a:xfrm>
          <a:prstGeom prst="rect">
            <a:avLst/>
          </a:prstGeom>
          <a:solidFill>
            <a:srgbClr val="E8A020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995160" y="457200"/>
            <a:ext cx="2011680" cy="310896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l"/>
            <a:r>
              <a:rPr sz="1000" b="0" i="0">
                <a:solidFill>
                  <a:srgbClr val="FFFFFF"/>
                </a:solidFill>
              </a:rPr>
              <a:t>거짓세금계산서 가산세율 3%→4% 상향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858000" y="932688"/>
            <a:ext cx="54864" cy="310896"/>
          </a:xfrm>
          <a:prstGeom prst="rect">
            <a:avLst/>
          </a:prstGeom>
          <a:solidFill>
            <a:srgbClr val="E8A020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995160" y="932688"/>
            <a:ext cx="2011680" cy="310896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l"/>
            <a:r>
              <a:rPr sz="1000" b="0" i="0">
                <a:solidFill>
                  <a:srgbClr val="FFFFFF"/>
                </a:solidFill>
              </a:rPr>
              <a:t>단순가공식료품 부가가치세 과세 전환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858000" y="1408176"/>
            <a:ext cx="54864" cy="310896"/>
          </a:xfrm>
          <a:prstGeom prst="rect">
            <a:avLst/>
          </a:prstGeom>
          <a:solidFill>
            <a:srgbClr val="E8A020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6995160" y="1408176"/>
            <a:ext cx="2011680" cy="310896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l"/>
            <a:r>
              <a:rPr sz="1000" b="0" i="0">
                <a:solidFill>
                  <a:srgbClr val="FFFFFF"/>
                </a:solidFill>
              </a:rPr>
              <a:t>현금매출명세서 제출 의무 업종 확대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5760" y="4498848"/>
            <a:ext cx="6217920" cy="301752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l"/>
            <a:r>
              <a:rPr sz="1100" b="0" i="0">
                <a:solidFill>
                  <a:srgbClr val="AABBCC"/>
                </a:solidFill>
              </a:rPr>
              <a:t>이패스코리아 정아름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065F46"/>
          </a:solidFill>
          <a:ln w="9525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l"/>
            <a:r>
              <a:rPr sz="1450" b="1" i="0">
                <a:solidFill>
                  <a:srgbClr val="FFFFFF"/>
                </a:solidFill>
              </a:rPr>
              <a:t>부가세 ①  거짓(가공) 세금계산서 발급·수취에 대한 가산세율 상향  (부가법 §60)</a:t>
            </a:r>
          </a:p>
        </p:txBody>
      </p:sp>
      <p:sp>
        <p:nvSpPr>
          <p:cNvPr id="4" name="Rectangle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950" b="1" i="0">
                <a:solidFill>
                  <a:srgbClr val="1A2E5A"/>
                </a:solidFill>
              </a:rPr>
              <a:t>02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032" y="786384"/>
            <a:ext cx="4224528" cy="3749039"/>
          </a:xfrm>
          <a:prstGeom prst="rect">
            <a:avLst/>
          </a:prstGeom>
          <a:solidFill>
            <a:srgbClr val="F8FAFF"/>
          </a:solidFill>
          <a:ln w="9525">
            <a:solidFill>
              <a:srgbClr val="CB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solidFill>
            <a:srgbClr val="94A3B8"/>
          </a:solidFill>
          <a:ln w="9525">
            <a:solidFill>
              <a:srgbClr val="94A3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56032" y="786384"/>
            <a:ext cx="50292" cy="3749039"/>
          </a:xfrm>
          <a:prstGeom prst="rect">
            <a:avLst/>
          </a:prstGeom>
          <a:solidFill>
            <a:srgbClr val="64748B"/>
          </a:solidFill>
          <a:ln w="9525">
            <a:solidFill>
              <a:srgbClr val="6474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</a:rPr>
              <a:t>현  행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7472" y="1188720"/>
            <a:ext cx="4087368" cy="3291839"/>
          </a:xfrm>
          <a:prstGeom prst="rect">
            <a:avLst/>
          </a:prstGeom>
          <a:noFill/>
        </p:spPr>
        <p:txBody>
          <a:bodyPr wrap="square" lIns="50800" tIns="63500" rIns="38100" bIns="25400" anchor="t">
            <a:spAutoFit/>
          </a:bodyPr>
          <a:lstStyle/>
          <a:p>
            <a:r>
              <a:rPr sz="1050" b="0">
                <a:solidFill>
                  <a:srgbClr val="1A2340"/>
                </a:solidFill>
              </a:rPr>
              <a:t>□ 거짓세금계산서 발급·수취에 대한 가산세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o (대상)</a:t>
            </a:r>
          </a:p>
          <a:p>
            <a:r>
              <a:rPr sz="1050" b="0">
                <a:solidFill>
                  <a:srgbClr val="1A2340"/>
                </a:solidFill>
              </a:rPr>
              <a:t>  ❶ 가공세금계산서등 발급·수취</a:t>
            </a:r>
          </a:p>
          <a:p>
            <a:r>
              <a:rPr sz="1050" b="0">
                <a:solidFill>
                  <a:srgbClr val="1A2340"/>
                </a:solidFill>
              </a:rPr>
              <a:t>     (실제 거래 없이 세금계산서 수수)</a:t>
            </a:r>
          </a:p>
          <a:p>
            <a:r>
              <a:rPr sz="1050" b="0">
                <a:solidFill>
                  <a:srgbClr val="1A2340"/>
                </a:solidFill>
              </a:rPr>
              <a:t>  ❷ 사업자가 아닌 자의 가공세금계산서</a:t>
            </a:r>
          </a:p>
          <a:p>
            <a:r>
              <a:rPr sz="1050" b="0">
                <a:solidFill>
                  <a:srgbClr val="1A2340"/>
                </a:solidFill>
              </a:rPr>
              <a:t>     발급·수취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o (세율) 세금계산서등에 적힌</a:t>
            </a:r>
          </a:p>
          <a:p>
            <a:r>
              <a:rPr sz="1050" b="0">
                <a:solidFill>
                  <a:srgbClr val="1A2340"/>
                </a:solidFill>
              </a:rPr>
              <a:t>  공급가액의 3%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63440" y="786384"/>
            <a:ext cx="4224528" cy="3749039"/>
          </a:xfrm>
          <a:prstGeom prst="rect">
            <a:avLst/>
          </a:prstGeom>
          <a:solidFill>
            <a:srgbClr val="FEFCE8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solidFill>
            <a:srgbClr val="065F46"/>
          </a:solidFill>
          <a:ln w="9525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663440" y="786384"/>
            <a:ext cx="50292" cy="3749039"/>
          </a:xfrm>
          <a:prstGeom prst="rect">
            <a:avLst/>
          </a:prstGeom>
          <a:solidFill>
            <a:srgbClr val="065F46"/>
          </a:solidFill>
          <a:ln w="9525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</a:rPr>
              <a:t>개  정  안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54880" y="1188720"/>
            <a:ext cx="4087368" cy="3291839"/>
          </a:xfrm>
          <a:prstGeom prst="rect">
            <a:avLst/>
          </a:prstGeom>
          <a:noFill/>
        </p:spPr>
        <p:txBody>
          <a:bodyPr wrap="square" lIns="50800" tIns="63500" rIns="38100" bIns="25400" anchor="t">
            <a:spAutoFit/>
          </a:bodyPr>
          <a:lstStyle/>
          <a:p>
            <a:r>
              <a:rPr sz="1050" b="0">
                <a:solidFill>
                  <a:srgbClr val="065F46"/>
                </a:solidFill>
              </a:rPr>
              <a:t>□ 가산세율 상향</a:t>
            </a:r>
          </a:p>
          <a:p>
            <a:endParaRPr sz="1050" b="0">
              <a:solidFill>
                <a:srgbClr val="065F46"/>
              </a:solidFill>
            </a:endParaRPr>
          </a:p>
          <a:p>
            <a:r>
              <a:rPr sz="1050" b="0">
                <a:solidFill>
                  <a:srgbClr val="065F46"/>
                </a:solidFill>
              </a:rPr>
              <a:t>o (대상) (좌 동)</a:t>
            </a:r>
          </a:p>
          <a:p>
            <a:endParaRPr sz="1050" b="0">
              <a:solidFill>
                <a:srgbClr val="065F46"/>
              </a:solidFill>
            </a:endParaRPr>
          </a:p>
          <a:p>
            <a:endParaRPr sz="1050" b="0">
              <a:solidFill>
                <a:srgbClr val="065F46"/>
              </a:solidFill>
            </a:endParaRPr>
          </a:p>
          <a:p>
            <a:endParaRPr sz="1050" b="0">
              <a:solidFill>
                <a:srgbClr val="065F46"/>
              </a:solidFill>
            </a:endParaRPr>
          </a:p>
          <a:p>
            <a:endParaRPr sz="1050" b="0">
              <a:solidFill>
                <a:srgbClr val="065F46"/>
              </a:solidFill>
            </a:endParaRPr>
          </a:p>
          <a:p>
            <a:endParaRPr sz="1050" b="0">
              <a:solidFill>
                <a:srgbClr val="065F46"/>
              </a:solidFill>
            </a:endParaRPr>
          </a:p>
          <a:p>
            <a:r>
              <a:rPr sz="1050" b="0">
                <a:solidFill>
                  <a:srgbClr val="065F46"/>
                </a:solidFill>
              </a:rPr>
              <a:t>o (세율) 3% → 4%로 상향</a:t>
            </a:r>
          </a:p>
          <a:p>
            <a:r>
              <a:rPr sz="1050" b="0">
                <a:solidFill>
                  <a:srgbClr val="065F46"/>
                </a:solidFill>
              </a:rPr>
              <a:t>  ※ 조세탈루 방지 목적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347472" y="4572000"/>
            <a:ext cx="8503920" cy="274320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l"/>
            <a:r>
              <a:rPr sz="950" b="0" i="0">
                <a:solidFill>
                  <a:srgbClr val="92400E"/>
                </a:solidFill>
              </a:rPr>
              <a:t>⏱ 적용: '26.1.1. 이후 가공세금계산서등을 발급·수취하는 분부터  |  개정이유: 조세탈루 방지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850" b="0" i="0">
                <a:solidFill>
                  <a:srgbClr val="718096"/>
                </a:solidFill>
              </a:rPr>
              <a:t>이패스코리아 정아름  |  2026 개정세법  |  전산세무 1급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065F46"/>
          </a:solidFill>
          <a:ln w="9525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l"/>
            <a:r>
              <a:rPr sz="1450" b="1" i="0">
                <a:solidFill>
                  <a:srgbClr val="FFFFFF"/>
                </a:solidFill>
              </a:rPr>
              <a:t>부가세 ②  단순가공식료품 부가가치세 과세 전환  (부가법 §26, 부가령 §24조 제1항)</a:t>
            </a:r>
          </a:p>
        </p:txBody>
      </p:sp>
      <p:sp>
        <p:nvSpPr>
          <p:cNvPr id="4" name="Rectangle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950" b="1" i="0">
                <a:solidFill>
                  <a:srgbClr val="1A2E5A"/>
                </a:solidFill>
              </a:rPr>
              <a:t>02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032" y="786384"/>
            <a:ext cx="4224528" cy="3749039"/>
          </a:xfrm>
          <a:prstGeom prst="rect">
            <a:avLst/>
          </a:prstGeom>
          <a:solidFill>
            <a:srgbClr val="F8FAFF"/>
          </a:solidFill>
          <a:ln w="9525">
            <a:solidFill>
              <a:srgbClr val="CB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solidFill>
            <a:srgbClr val="94A3B8"/>
          </a:solidFill>
          <a:ln w="9525">
            <a:solidFill>
              <a:srgbClr val="94A3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56032" y="786384"/>
            <a:ext cx="50292" cy="3749039"/>
          </a:xfrm>
          <a:prstGeom prst="rect">
            <a:avLst/>
          </a:prstGeom>
          <a:solidFill>
            <a:srgbClr val="64748B"/>
          </a:solidFill>
          <a:ln w="9525">
            <a:solidFill>
              <a:srgbClr val="6474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</a:rPr>
              <a:t>현  행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7472" y="1188720"/>
            <a:ext cx="4087368" cy="3291839"/>
          </a:xfrm>
          <a:prstGeom prst="rect">
            <a:avLst/>
          </a:prstGeom>
          <a:noFill/>
        </p:spPr>
        <p:txBody>
          <a:bodyPr wrap="square" lIns="50800" tIns="63500" rIns="38100" bIns="25400" anchor="t">
            <a:spAutoFit/>
          </a:bodyPr>
          <a:lstStyle/>
          <a:p>
            <a:r>
              <a:rPr sz="1050" b="0">
                <a:solidFill>
                  <a:srgbClr val="1A2340"/>
                </a:solidFill>
              </a:rPr>
              <a:t>□ 단순가공식료품 부가가치세 면세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o 데친 채소류, 김치, 젓갈류, 두부,</a:t>
            </a:r>
          </a:p>
          <a:p>
            <a:r>
              <a:rPr sz="1050" b="0">
                <a:solidFill>
                  <a:srgbClr val="1A2340"/>
                </a:solidFill>
              </a:rPr>
              <a:t>  간장 또는 된장 등 단순가공식료품에</a:t>
            </a:r>
          </a:p>
          <a:p>
            <a:r>
              <a:rPr sz="1050" b="0">
                <a:solidFill>
                  <a:srgbClr val="1A2340"/>
                </a:solidFill>
              </a:rPr>
              <a:t>  대하여는 면세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  → 포장 방식·판매 목적 불문하고</a:t>
            </a:r>
          </a:p>
          <a:p>
            <a:r>
              <a:rPr sz="1050" b="0">
                <a:solidFill>
                  <a:srgbClr val="1A2340"/>
                </a:solidFill>
              </a:rPr>
              <a:t>     면세 적용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〈 단서 신설 없음 〉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63440" y="786384"/>
            <a:ext cx="4224528" cy="3749039"/>
          </a:xfrm>
          <a:prstGeom prst="rect">
            <a:avLst/>
          </a:prstGeom>
          <a:solidFill>
            <a:srgbClr val="FEFCE8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solidFill>
            <a:srgbClr val="065F46"/>
          </a:solidFill>
          <a:ln w="9525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663440" y="786384"/>
            <a:ext cx="50292" cy="3749039"/>
          </a:xfrm>
          <a:prstGeom prst="rect">
            <a:avLst/>
          </a:prstGeom>
          <a:solidFill>
            <a:srgbClr val="065F46"/>
          </a:solidFill>
          <a:ln w="9525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</a:rPr>
              <a:t>개  정  안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54880" y="1188720"/>
            <a:ext cx="4087368" cy="3291839"/>
          </a:xfrm>
          <a:prstGeom prst="rect">
            <a:avLst/>
          </a:prstGeom>
          <a:noFill/>
        </p:spPr>
        <p:txBody>
          <a:bodyPr wrap="square" lIns="50800" tIns="63500" rIns="38100" bIns="25400" anchor="t">
            <a:spAutoFit/>
          </a:bodyPr>
          <a:lstStyle/>
          <a:p>
            <a:r>
              <a:rPr sz="1050" b="0">
                <a:solidFill>
                  <a:srgbClr val="065F46"/>
                </a:solidFill>
              </a:rPr>
              <a:t>□ 과세로 전환 (단서 신설)</a:t>
            </a:r>
          </a:p>
          <a:p>
            <a:endParaRPr sz="1050" b="0">
              <a:solidFill>
                <a:srgbClr val="065F46"/>
              </a:solidFill>
            </a:endParaRPr>
          </a:p>
          <a:p>
            <a:r>
              <a:rPr sz="1050" b="0">
                <a:solidFill>
                  <a:srgbClr val="065F46"/>
                </a:solidFill>
              </a:rPr>
              <a:t>o (좌 동)</a:t>
            </a:r>
          </a:p>
          <a:p>
            <a:endParaRPr sz="1050" b="0">
              <a:solidFill>
                <a:srgbClr val="065F46"/>
              </a:solidFill>
            </a:endParaRPr>
          </a:p>
          <a:p>
            <a:endParaRPr sz="1050" b="0">
              <a:solidFill>
                <a:srgbClr val="065F46"/>
              </a:solidFill>
            </a:endParaRPr>
          </a:p>
          <a:p>
            <a:endParaRPr sz="1050" b="0">
              <a:solidFill>
                <a:srgbClr val="065F46"/>
              </a:solidFill>
            </a:endParaRPr>
          </a:p>
          <a:p>
            <a:r>
              <a:rPr sz="1050" b="0">
                <a:solidFill>
                  <a:srgbClr val="065F46"/>
                </a:solidFill>
              </a:rPr>
              <a:t>o 단순가공식료품을 제조시설을 갖추고</a:t>
            </a:r>
          </a:p>
          <a:p>
            <a:r>
              <a:rPr sz="1050" b="0">
                <a:solidFill>
                  <a:srgbClr val="065F46"/>
                </a:solidFill>
              </a:rPr>
              <a:t>  판매목적으로 독립된 거래단위로</a:t>
            </a:r>
          </a:p>
          <a:p>
            <a:r>
              <a:rPr sz="1050" b="0">
                <a:solidFill>
                  <a:srgbClr val="065F46"/>
                </a:solidFill>
              </a:rPr>
              <a:t>  관입·병입 또는 이와 유사한 형태로</a:t>
            </a:r>
          </a:p>
          <a:p>
            <a:r>
              <a:rPr sz="1050" b="0">
                <a:solidFill>
                  <a:srgbClr val="065F46"/>
                </a:solidFill>
              </a:rPr>
              <a:t>  포장하여 최종소비자에게 그 포장의</a:t>
            </a:r>
          </a:p>
          <a:p>
            <a:r>
              <a:rPr sz="1050" b="0">
                <a:solidFill>
                  <a:srgbClr val="065F46"/>
                </a:solidFill>
              </a:rPr>
              <a:t>  상태로 직접 공급하는 경우: 과세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347472" y="4572000"/>
            <a:ext cx="8503920" cy="274320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l"/>
            <a:r>
              <a:rPr sz="950" b="0" i="0">
                <a:solidFill>
                  <a:srgbClr val="92400E"/>
                </a:solidFill>
              </a:rPr>
              <a:t>⏱ 적용: '26.1.1. 이후 공급하는 분부터  |  대상: 젓갈·두부·간장·된장 등 단순가공식료품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850" b="0" i="0">
                <a:solidFill>
                  <a:srgbClr val="718096"/>
                </a:solidFill>
              </a:rPr>
              <a:t>이패스코리아 정아름  |  2026 개정세법  |  전산세무 1급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065F46"/>
          </a:solidFill>
          <a:ln w="6350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47472" y="183325"/>
            <a:ext cx="8138160" cy="328295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r>
              <a:rPr sz="1450" b="1" dirty="0" err="1">
                <a:solidFill>
                  <a:srgbClr val="FFFFFF"/>
                </a:solidFill>
              </a:rPr>
              <a:t>부가세</a:t>
            </a:r>
            <a:r>
              <a:rPr sz="1450" b="1" dirty="0">
                <a:solidFill>
                  <a:srgbClr val="FFFFFF"/>
                </a:solidFill>
              </a:rPr>
              <a:t> </a:t>
            </a:r>
            <a:r>
              <a:rPr lang="ko-KR" altLang="en-US" b="1" dirty="0">
                <a:solidFill>
                  <a:srgbClr val="FFFFFF"/>
                </a:solidFill>
              </a:rPr>
              <a:t>③</a:t>
            </a:r>
            <a:r>
              <a:rPr lang="ko-KR" altLang="en-US" sz="1450" b="1" dirty="0">
                <a:solidFill>
                  <a:srgbClr val="FFFFFF"/>
                </a:solidFill>
              </a:rPr>
              <a:t> </a:t>
            </a:r>
            <a:r>
              <a:rPr sz="1450" b="1" dirty="0" err="1">
                <a:solidFill>
                  <a:srgbClr val="FFFFFF"/>
                </a:solidFill>
              </a:rPr>
              <a:t>현금매출명세서</a:t>
            </a:r>
            <a:r>
              <a:rPr sz="1450" b="1" dirty="0">
                <a:solidFill>
                  <a:srgbClr val="FFFFFF"/>
                </a:solidFill>
              </a:rPr>
              <a:t> </a:t>
            </a:r>
            <a:r>
              <a:rPr sz="1450" b="1" dirty="0" err="1">
                <a:solidFill>
                  <a:srgbClr val="FFFFFF"/>
                </a:solidFill>
              </a:rPr>
              <a:t>제출</a:t>
            </a:r>
            <a:r>
              <a:rPr sz="1450" b="1" dirty="0">
                <a:solidFill>
                  <a:srgbClr val="FFFFFF"/>
                </a:solidFill>
              </a:rPr>
              <a:t> </a:t>
            </a:r>
            <a:r>
              <a:rPr sz="1450" b="1" dirty="0" err="1">
                <a:solidFill>
                  <a:srgbClr val="FFFFFF"/>
                </a:solidFill>
              </a:rPr>
              <a:t>의무</a:t>
            </a:r>
            <a:r>
              <a:rPr sz="1450" b="1" dirty="0">
                <a:solidFill>
                  <a:srgbClr val="FFFFFF"/>
                </a:solidFill>
              </a:rPr>
              <a:t> </a:t>
            </a:r>
            <a:r>
              <a:rPr sz="1450" b="1" dirty="0" err="1">
                <a:solidFill>
                  <a:srgbClr val="FFFFFF"/>
                </a:solidFill>
              </a:rPr>
              <a:t>범위</a:t>
            </a:r>
            <a:r>
              <a:rPr sz="1450" b="1" dirty="0">
                <a:solidFill>
                  <a:srgbClr val="FFFFFF"/>
                </a:solidFill>
              </a:rPr>
              <a:t> </a:t>
            </a:r>
            <a:r>
              <a:rPr sz="1450" b="1" dirty="0" err="1">
                <a:solidFill>
                  <a:srgbClr val="FFFFFF"/>
                </a:solidFill>
              </a:rPr>
              <a:t>확대</a:t>
            </a:r>
            <a:r>
              <a:rPr sz="1450" b="1" dirty="0">
                <a:solidFill>
                  <a:srgbClr val="FFFFFF"/>
                </a:solidFill>
              </a:rPr>
              <a:t>  (</a:t>
            </a:r>
            <a:r>
              <a:rPr sz="1450" b="1" dirty="0" err="1">
                <a:solidFill>
                  <a:srgbClr val="FFFFFF"/>
                </a:solidFill>
              </a:rPr>
              <a:t>부가법</a:t>
            </a:r>
            <a:r>
              <a:rPr sz="1450" b="1" dirty="0">
                <a:solidFill>
                  <a:srgbClr val="FFFFFF"/>
                </a:solidFill>
              </a:rPr>
              <a:t> §55, </a:t>
            </a:r>
            <a:r>
              <a:rPr sz="1450" b="1" dirty="0" err="1">
                <a:solidFill>
                  <a:srgbClr val="FFFFFF"/>
                </a:solidFill>
              </a:rPr>
              <a:t>부가령</a:t>
            </a:r>
            <a:r>
              <a:rPr sz="1450" b="1" dirty="0">
                <a:solidFill>
                  <a:srgbClr val="FFFFFF"/>
                </a:solidFill>
              </a:rPr>
              <a:t> §100)</a:t>
            </a:r>
          </a:p>
        </p:txBody>
      </p:sp>
      <p:sp>
        <p:nvSpPr>
          <p:cNvPr id="4" name="Rectangle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ctr"/>
            <a:r>
              <a:rPr sz="950" b="1">
                <a:solidFill>
                  <a:srgbClr val="1A2E5A"/>
                </a:solidFill>
              </a:rPr>
              <a:t>부가세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032" y="786384"/>
            <a:ext cx="4224528" cy="3749039"/>
          </a:xfrm>
          <a:prstGeom prst="rect">
            <a:avLst/>
          </a:prstGeom>
          <a:solidFill>
            <a:srgbClr val="F8FAFF"/>
          </a:solidFill>
          <a:ln w="6350">
            <a:solidFill>
              <a:srgbClr val="CB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solidFill>
            <a:srgbClr val="94A3B8"/>
          </a:solidFill>
          <a:ln w="6350">
            <a:solidFill>
              <a:srgbClr val="94A3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56032" y="786384"/>
            <a:ext cx="50292" cy="3749039"/>
          </a:xfrm>
          <a:prstGeom prst="rect">
            <a:avLst/>
          </a:prstGeom>
          <a:solidFill>
            <a:srgbClr val="64748B"/>
          </a:solidFill>
          <a:ln w="6350">
            <a:solidFill>
              <a:srgbClr val="6474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</a:rPr>
              <a:t>현  행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63440" y="786384"/>
            <a:ext cx="4224528" cy="3749039"/>
          </a:xfrm>
          <a:prstGeom prst="rect">
            <a:avLst/>
          </a:prstGeom>
          <a:solidFill>
            <a:srgbClr val="FEFCE8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solidFill>
            <a:srgbClr val="065F46"/>
          </a:solidFill>
          <a:ln w="6350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663440" y="786384"/>
            <a:ext cx="50292" cy="3749039"/>
          </a:xfrm>
          <a:prstGeom prst="rect">
            <a:avLst/>
          </a:prstGeom>
          <a:solidFill>
            <a:srgbClr val="065F46"/>
          </a:solidFill>
          <a:ln w="6350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</a:rPr>
              <a:t>개  정  안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7472" y="1188720"/>
            <a:ext cx="4087368" cy="3291839"/>
          </a:xfrm>
          <a:prstGeom prst="rect">
            <a:avLst/>
          </a:prstGeom>
          <a:noFill/>
        </p:spPr>
        <p:txBody>
          <a:bodyPr wrap="square" lIns="38100" tIns="50800" rIns="38100" bIns="25400" anchor="t">
            <a:spAutoFit/>
          </a:bodyPr>
          <a:lstStyle/>
          <a:p>
            <a:r>
              <a:rPr sz="1050" b="0">
                <a:solidFill>
                  <a:srgbClr val="1A2340"/>
                </a:solidFill>
              </a:rPr>
              <a:t>□ 현금매출명세서 제출 의무 업종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o 예식장업</a:t>
            </a:r>
          </a:p>
          <a:p>
            <a:r>
              <a:rPr sz="1050" b="0">
                <a:solidFill>
                  <a:srgbClr val="1A2340"/>
                </a:solidFill>
              </a:rPr>
              <a:t>o 부동산중개업</a:t>
            </a:r>
          </a:p>
          <a:p>
            <a:r>
              <a:rPr sz="1050" b="0">
                <a:solidFill>
                  <a:srgbClr val="1A2340"/>
                </a:solidFill>
              </a:rPr>
              <a:t>o 보건업 (병원, 의원 한정)</a:t>
            </a:r>
          </a:p>
          <a:p>
            <a:r>
              <a:rPr sz="1050" b="0">
                <a:solidFill>
                  <a:srgbClr val="1A2340"/>
                </a:solidFill>
              </a:rPr>
              <a:t>o 변호사업, 공인회계사업,</a:t>
            </a:r>
          </a:p>
          <a:p>
            <a:r>
              <a:rPr sz="1050" b="0">
                <a:solidFill>
                  <a:srgbClr val="1A2340"/>
                </a:solidFill>
              </a:rPr>
              <a:t>  세무사업, 의사업, 약사업 등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  &lt; 추 가 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54880" y="1188720"/>
            <a:ext cx="4087368" cy="3291839"/>
          </a:xfrm>
          <a:prstGeom prst="rect">
            <a:avLst/>
          </a:prstGeom>
          <a:noFill/>
        </p:spPr>
        <p:txBody>
          <a:bodyPr wrap="square" lIns="38100" tIns="50800" rIns="38100" bIns="25400" anchor="t">
            <a:spAutoFit/>
          </a:bodyPr>
          <a:lstStyle/>
          <a:p>
            <a:r>
              <a:rPr sz="1050" b="0">
                <a:solidFill>
                  <a:srgbClr val="065F46"/>
                </a:solidFill>
              </a:rPr>
              <a:t>□ 제출 의무 업종 추가</a:t>
            </a:r>
          </a:p>
          <a:p>
            <a:endParaRPr sz="1050" b="0">
              <a:solidFill>
                <a:srgbClr val="065F46"/>
              </a:solidFill>
            </a:endParaRPr>
          </a:p>
          <a:p>
            <a:r>
              <a:rPr sz="1050" b="0">
                <a:solidFill>
                  <a:srgbClr val="065F46"/>
                </a:solidFill>
              </a:rPr>
              <a:t>o (좌 동)</a:t>
            </a:r>
          </a:p>
          <a:p>
            <a:endParaRPr sz="1050" b="0">
              <a:solidFill>
                <a:srgbClr val="065F46"/>
              </a:solidFill>
            </a:endParaRPr>
          </a:p>
          <a:p>
            <a:endParaRPr sz="1050" b="0">
              <a:solidFill>
                <a:srgbClr val="065F46"/>
              </a:solidFill>
            </a:endParaRPr>
          </a:p>
          <a:p>
            <a:endParaRPr sz="1050" b="0">
              <a:solidFill>
                <a:srgbClr val="065F46"/>
              </a:solidFill>
            </a:endParaRPr>
          </a:p>
          <a:p>
            <a:endParaRPr sz="1050" b="0">
              <a:solidFill>
                <a:srgbClr val="065F46"/>
              </a:solidFill>
            </a:endParaRPr>
          </a:p>
          <a:p>
            <a:endParaRPr sz="1050" b="0">
              <a:solidFill>
                <a:srgbClr val="065F46"/>
              </a:solidFill>
            </a:endParaRPr>
          </a:p>
          <a:p>
            <a:r>
              <a:rPr sz="1050" b="0">
                <a:solidFill>
                  <a:srgbClr val="065F46"/>
                </a:solidFill>
              </a:rPr>
              <a:t>o 미디어 콘텐츠 창작업  ← 신규 추가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347472" y="4572000"/>
            <a:ext cx="8503920" cy="274320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l"/>
            <a:r>
              <a:rPr sz="950" b="0">
                <a:solidFill>
                  <a:srgbClr val="92400E"/>
                </a:solidFill>
              </a:rPr>
              <a:t>⏱ 적용: '26.4.1. 이후 신고하는 분부터  |  개정이유: 과세기반 확충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ctr"/>
            <a:r>
              <a:rPr sz="850" b="0">
                <a:solidFill>
                  <a:srgbClr val="718096"/>
                </a:solidFill>
              </a:rPr>
              <a:t>이패스코리아 정아름  |  2026 개정세법  |  전산세무 1급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065F46"/>
          </a:solidFill>
          <a:ln w="12700">
            <a:solidFill>
              <a:srgbClr val="065F46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450" b="1" dirty="0" err="1">
                <a:solidFill>
                  <a:srgbClr val="FFFFFF"/>
                </a:solidFill>
              </a:rPr>
              <a:t>부가세</a:t>
            </a:r>
            <a:r>
              <a:rPr lang="en-US" sz="1450" b="1" dirty="0">
                <a:solidFill>
                  <a:srgbClr val="FFFFFF"/>
                </a:solidFill>
              </a:rPr>
              <a:t> </a:t>
            </a:r>
            <a:r>
              <a:rPr lang="en-US" altLang="ko-KR" b="1" dirty="0">
                <a:solidFill>
                  <a:srgbClr val="FFFFFF"/>
                </a:solidFill>
              </a:rPr>
              <a:t>④</a:t>
            </a:r>
            <a:r>
              <a:rPr lang="en-US" sz="1450" b="1" dirty="0">
                <a:solidFill>
                  <a:srgbClr val="FFFFFF"/>
                </a:solidFill>
              </a:rPr>
              <a:t>  중고차 등 매입세액공제 특례 적용기한 연장 및 공제한도 신설  (조특법 §108)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A2E5A"/>
                </a:solidFill>
              </a:rPr>
              <a:t>02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718096"/>
                </a:solidFill>
              </a:rPr>
              <a:t>이패스코리아 정아름  |  2026 개정세법  |  전산세무 1급</a:t>
            </a:r>
            <a:endParaRPr lang="en-US" sz="850" dirty="0"/>
          </a:p>
        </p:txBody>
      </p:sp>
      <p:sp>
        <p:nvSpPr>
          <p:cNvPr id="7" name="Shape 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47472" y="4572000"/>
            <a:ext cx="8494776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92400E"/>
                </a:solidFill>
              </a:rPr>
              <a:t>⏱ </a:t>
            </a:r>
            <a:r>
              <a:rPr lang="en-US" sz="950" dirty="0" err="1">
                <a:solidFill>
                  <a:srgbClr val="92400E"/>
                </a:solidFill>
              </a:rPr>
              <a:t>적용</a:t>
            </a:r>
            <a:r>
              <a:rPr lang="ko-KR" altLang="en-US" sz="950" dirty="0">
                <a:solidFill>
                  <a:srgbClr val="92400E"/>
                </a:solidFill>
              </a:rPr>
              <a:t>기한 연장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solidFill>
            <a:srgbClr val="E8EEFB"/>
          </a:solidFill>
          <a:ln w="12700">
            <a:solidFill>
              <a:srgbClr val="CBD5E1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solidFill>
            <a:srgbClr val="FEF3C7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334155"/>
                </a:solidFill>
              </a:rPr>
              <a:t>현  행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065F46"/>
                </a:solidFill>
              </a:rPr>
              <a:t>개  정  안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572000" y="786384"/>
            <a:ext cx="0" cy="4087368"/>
          </a:xfrm>
          <a:prstGeom prst="line">
            <a:avLst/>
          </a:prstGeom>
          <a:noFill/>
          <a:ln w="15240">
            <a:solidFill>
              <a:srgbClr val="CBD5E1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256032" y="1170432"/>
            <a:ext cx="4261104" cy="3401568"/>
          </a:xfrm>
          <a:prstGeom prst="rect">
            <a:avLst/>
          </a:prstGeom>
          <a:solidFill>
            <a:srgbClr val="F8FAFF"/>
          </a:solidFill>
          <a:ln w="3810">
            <a:solidFill>
              <a:srgbClr val="E8EEF7"/>
            </a:solidFill>
            <a:prstDash val="solid"/>
          </a:ln>
        </p:spPr>
        <p:txBody>
          <a:bodyPr/>
          <a:lstStyle/>
          <a:p>
            <a:endParaRPr lang="ko-KR" altLang="en-US" dirty="0"/>
          </a:p>
        </p:txBody>
      </p:sp>
      <p:sp>
        <p:nvSpPr>
          <p:cNvPr id="15" name="Shape 13"/>
          <p:cNvSpPr/>
          <p:nvPr/>
        </p:nvSpPr>
        <p:spPr>
          <a:xfrm>
            <a:off x="256032" y="1170432"/>
            <a:ext cx="45720" cy="3666744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626864" y="1170432"/>
            <a:ext cx="4261104" cy="3401568"/>
          </a:xfrm>
          <a:prstGeom prst="rect">
            <a:avLst/>
          </a:prstGeom>
          <a:solidFill>
            <a:srgbClr val="FEFCE8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4626864" y="1170432"/>
            <a:ext cx="45719" cy="3401568"/>
          </a:xfrm>
          <a:prstGeom prst="rect">
            <a:avLst/>
          </a:prstGeom>
          <a:solidFill>
            <a:srgbClr val="065F46"/>
          </a:solidFill>
          <a:ln w="12700">
            <a:solidFill>
              <a:srgbClr val="065F46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347472" y="1207008"/>
            <a:ext cx="4114800" cy="3611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ko-KR" altLang="en-US" sz="1050" dirty="0">
                <a:solidFill>
                  <a:srgbClr val="1A2340"/>
                </a:solidFill>
              </a:rPr>
              <a:t>□ 의제매입세액공제</a:t>
            </a:r>
          </a:p>
          <a:p>
            <a:endParaRPr lang="ko-KR" altLang="en-US" sz="1050" dirty="0">
              <a:solidFill>
                <a:srgbClr val="1A2340"/>
              </a:solidFill>
            </a:endParaRPr>
          </a:p>
          <a:p>
            <a:r>
              <a:rPr lang="en-US" altLang="ko-KR" sz="1050" dirty="0">
                <a:solidFill>
                  <a:srgbClr val="1A2340"/>
                </a:solidFill>
              </a:rPr>
              <a:t>o </a:t>
            </a:r>
            <a:r>
              <a:rPr lang="ko-KR" altLang="en-US" sz="1050" dirty="0">
                <a:solidFill>
                  <a:srgbClr val="1A2340"/>
                </a:solidFill>
              </a:rPr>
              <a:t>의제매입세액공제 한도</a:t>
            </a:r>
            <a:r>
              <a:rPr lang="en-US" altLang="ko-KR" sz="1050" dirty="0">
                <a:solidFill>
                  <a:srgbClr val="1A2340"/>
                </a:solidFill>
              </a:rPr>
              <a:t>:</a:t>
            </a:r>
          </a:p>
          <a:p>
            <a:r>
              <a:rPr lang="en-US" altLang="ko-KR" sz="1050" dirty="0">
                <a:solidFill>
                  <a:srgbClr val="1A2340"/>
                </a:solidFill>
              </a:rPr>
              <a:t>  </a:t>
            </a:r>
            <a:r>
              <a:rPr lang="ko-KR" altLang="en-US" sz="1050" dirty="0">
                <a:solidFill>
                  <a:srgbClr val="1A2340"/>
                </a:solidFill>
              </a:rPr>
              <a:t>과세표준 </a:t>
            </a:r>
            <a:r>
              <a:rPr lang="en-US" altLang="ko-KR" sz="1050" dirty="0">
                <a:solidFill>
                  <a:srgbClr val="1A2340"/>
                </a:solidFill>
              </a:rPr>
              <a:t>× 50%~75%</a:t>
            </a:r>
          </a:p>
          <a:p>
            <a:r>
              <a:rPr lang="en-US" altLang="ko-KR" sz="1050" dirty="0">
                <a:solidFill>
                  <a:srgbClr val="1A2340"/>
                </a:solidFill>
              </a:rPr>
              <a:t>  (</a:t>
            </a:r>
            <a:r>
              <a:rPr lang="ko-KR" altLang="en-US" sz="1050" dirty="0">
                <a:solidFill>
                  <a:srgbClr val="1A2340"/>
                </a:solidFill>
              </a:rPr>
              <a:t>업종별로 차등 적용</a:t>
            </a:r>
            <a:r>
              <a:rPr lang="en-US" altLang="ko-KR" sz="1050" dirty="0">
                <a:solidFill>
                  <a:srgbClr val="1A2340"/>
                </a:solidFill>
              </a:rPr>
              <a:t>)</a:t>
            </a:r>
          </a:p>
          <a:p>
            <a:endParaRPr lang="en-US" altLang="ko-KR" sz="1050" dirty="0">
              <a:solidFill>
                <a:srgbClr val="1A2340"/>
              </a:solidFill>
            </a:endParaRPr>
          </a:p>
          <a:p>
            <a:r>
              <a:rPr lang="en-US" altLang="ko-KR" sz="1050" dirty="0">
                <a:solidFill>
                  <a:srgbClr val="1A2340"/>
                </a:solidFill>
              </a:rPr>
              <a:t>o </a:t>
            </a:r>
            <a:r>
              <a:rPr lang="ko-KR" altLang="en-US" sz="1050" dirty="0">
                <a:solidFill>
                  <a:srgbClr val="1A2340"/>
                </a:solidFill>
              </a:rPr>
              <a:t>적용기한</a:t>
            </a:r>
            <a:r>
              <a:rPr lang="en-US" altLang="ko-KR" sz="1050" dirty="0">
                <a:solidFill>
                  <a:srgbClr val="1A2340"/>
                </a:solidFill>
              </a:rPr>
              <a:t>: 2025</a:t>
            </a:r>
            <a:r>
              <a:rPr lang="ko-KR" altLang="en-US" sz="1050" dirty="0">
                <a:solidFill>
                  <a:srgbClr val="1A2340"/>
                </a:solidFill>
              </a:rPr>
              <a:t>년 </a:t>
            </a:r>
            <a:r>
              <a:rPr lang="en-US" altLang="ko-KR" sz="1050" dirty="0">
                <a:solidFill>
                  <a:srgbClr val="1A2340"/>
                </a:solidFill>
              </a:rPr>
              <a:t>12</a:t>
            </a:r>
            <a:r>
              <a:rPr lang="ko-KR" altLang="en-US" sz="1050" dirty="0">
                <a:solidFill>
                  <a:srgbClr val="1A2340"/>
                </a:solidFill>
              </a:rPr>
              <a:t>월 </a:t>
            </a:r>
            <a:r>
              <a:rPr lang="en-US" altLang="ko-KR" sz="1050" dirty="0">
                <a:solidFill>
                  <a:srgbClr val="1A2340"/>
                </a:solidFill>
              </a:rPr>
              <a:t>31</a:t>
            </a:r>
            <a:r>
              <a:rPr lang="ko-KR" altLang="en-US" sz="1050" dirty="0">
                <a:solidFill>
                  <a:srgbClr val="1A2340"/>
                </a:solidFill>
              </a:rPr>
              <a:t>일</a:t>
            </a:r>
          </a:p>
          <a:p>
            <a:pPr marL="0" indent="0">
              <a:buNone/>
            </a:pPr>
            <a:endParaRPr lang="en-US" sz="1050" dirty="0">
              <a:solidFill>
                <a:srgbClr val="1A2340"/>
              </a:solidFill>
            </a:endParaRPr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□ 중고자동차에 대한 부가가치세 의제매입세액공제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o (요건) 세금계산서 발급 불가 개인 등으로부터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재활용폐자원·중고자동차 취득하여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제조·가공·공급하는 경우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o (공제율) 폐자원: 3/103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         중고차: 10/110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o (공제한도)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- 폐자원: 매출액의 80%-세금계산서 매입액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- 중고차: 〈신 설〉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o (적용기한) '25.12.31.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4718304" y="1207008"/>
            <a:ext cx="4096512" cy="3611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ko-KR" altLang="en-US" sz="1050" dirty="0">
                <a:solidFill>
                  <a:srgbClr val="065F46"/>
                </a:solidFill>
              </a:rPr>
              <a:t>□ 적용기한 연장</a:t>
            </a:r>
          </a:p>
          <a:p>
            <a:endParaRPr lang="ko-KR" altLang="en-US" sz="1050" dirty="0">
              <a:solidFill>
                <a:srgbClr val="065F46"/>
              </a:solidFill>
            </a:endParaRPr>
          </a:p>
          <a:p>
            <a:r>
              <a:rPr lang="en-US" altLang="ko-KR" sz="1050" dirty="0">
                <a:solidFill>
                  <a:srgbClr val="065F46"/>
                </a:solidFill>
              </a:rPr>
              <a:t>o </a:t>
            </a:r>
            <a:r>
              <a:rPr lang="ko-KR" altLang="en-US" sz="1050" dirty="0">
                <a:solidFill>
                  <a:srgbClr val="065F46"/>
                </a:solidFill>
              </a:rPr>
              <a:t>의제매입세액공제 한도</a:t>
            </a:r>
            <a:r>
              <a:rPr lang="en-US" altLang="ko-KR" sz="1050" dirty="0">
                <a:solidFill>
                  <a:srgbClr val="065F46"/>
                </a:solidFill>
              </a:rPr>
              <a:t>:</a:t>
            </a:r>
          </a:p>
          <a:p>
            <a:r>
              <a:rPr lang="en-US" altLang="ko-KR" sz="1050" dirty="0">
                <a:solidFill>
                  <a:srgbClr val="065F46"/>
                </a:solidFill>
              </a:rPr>
              <a:t>  </a:t>
            </a:r>
            <a:r>
              <a:rPr lang="ko-KR" altLang="en-US" sz="1050" dirty="0">
                <a:solidFill>
                  <a:srgbClr val="065F46"/>
                </a:solidFill>
              </a:rPr>
              <a:t>과세표준 </a:t>
            </a:r>
            <a:r>
              <a:rPr lang="en-US" altLang="ko-KR" sz="1050" dirty="0">
                <a:solidFill>
                  <a:srgbClr val="065F46"/>
                </a:solidFill>
              </a:rPr>
              <a:t>× 50%~75%</a:t>
            </a:r>
          </a:p>
          <a:p>
            <a:r>
              <a:rPr lang="en-US" altLang="ko-KR" sz="1050" dirty="0">
                <a:solidFill>
                  <a:srgbClr val="065F46"/>
                </a:solidFill>
              </a:rPr>
              <a:t>  (</a:t>
            </a:r>
            <a:r>
              <a:rPr lang="ko-KR" altLang="en-US" sz="1050" dirty="0">
                <a:solidFill>
                  <a:srgbClr val="065F46"/>
                </a:solidFill>
              </a:rPr>
              <a:t>좌 동</a:t>
            </a:r>
            <a:r>
              <a:rPr lang="en-US" altLang="ko-KR" sz="1050" dirty="0">
                <a:solidFill>
                  <a:srgbClr val="065F46"/>
                </a:solidFill>
              </a:rPr>
              <a:t>)</a:t>
            </a:r>
          </a:p>
          <a:p>
            <a:endParaRPr lang="en-US" altLang="ko-KR" sz="1050" dirty="0">
              <a:solidFill>
                <a:srgbClr val="065F46"/>
              </a:solidFill>
            </a:endParaRPr>
          </a:p>
          <a:p>
            <a:r>
              <a:rPr lang="en-US" altLang="ko-KR" sz="1050" dirty="0">
                <a:solidFill>
                  <a:srgbClr val="065F46"/>
                </a:solidFill>
              </a:rPr>
              <a:t>o </a:t>
            </a:r>
            <a:r>
              <a:rPr lang="ko-KR" altLang="en-US" sz="1050" dirty="0">
                <a:solidFill>
                  <a:srgbClr val="065F46"/>
                </a:solidFill>
              </a:rPr>
              <a:t>적용기한</a:t>
            </a:r>
            <a:r>
              <a:rPr lang="en-US" altLang="ko-KR" sz="1050" dirty="0">
                <a:solidFill>
                  <a:srgbClr val="065F46"/>
                </a:solidFill>
              </a:rPr>
              <a:t>: 2027</a:t>
            </a:r>
            <a:r>
              <a:rPr lang="ko-KR" altLang="en-US" sz="1050" dirty="0">
                <a:solidFill>
                  <a:srgbClr val="065F46"/>
                </a:solidFill>
              </a:rPr>
              <a:t>년 </a:t>
            </a:r>
            <a:r>
              <a:rPr lang="en-US" altLang="ko-KR" sz="1050" dirty="0">
                <a:solidFill>
                  <a:srgbClr val="065F46"/>
                </a:solidFill>
              </a:rPr>
              <a:t>12</a:t>
            </a:r>
            <a:r>
              <a:rPr lang="ko-KR" altLang="en-US" sz="1050" dirty="0">
                <a:solidFill>
                  <a:srgbClr val="065F46"/>
                </a:solidFill>
              </a:rPr>
              <a:t>월 </a:t>
            </a:r>
            <a:r>
              <a:rPr lang="en-US" altLang="ko-KR" sz="1050" dirty="0">
                <a:solidFill>
                  <a:srgbClr val="065F46"/>
                </a:solidFill>
              </a:rPr>
              <a:t>31</a:t>
            </a:r>
            <a:r>
              <a:rPr lang="ko-KR" altLang="en-US" sz="1050" dirty="0">
                <a:solidFill>
                  <a:srgbClr val="065F46"/>
                </a:solidFill>
              </a:rPr>
              <a:t>일로 연장</a:t>
            </a:r>
          </a:p>
          <a:p>
            <a:pPr marL="0" indent="0">
              <a:buNone/>
            </a:pPr>
            <a:endParaRPr lang="en-US" sz="1050" b="1" dirty="0">
              <a:solidFill>
                <a:srgbClr val="065F46"/>
              </a:solidFill>
            </a:endParaRPr>
          </a:p>
          <a:p>
            <a:pPr marL="0" indent="0">
              <a:buNone/>
            </a:pPr>
            <a:r>
              <a:rPr lang="en-US" sz="1050" b="1" dirty="0">
                <a:solidFill>
                  <a:srgbClr val="065F46"/>
                </a:solidFill>
              </a:rPr>
              <a:t>□ 중고자동차에 대한 공제한도 신설 및 적용기한 연장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065F46"/>
                </a:solidFill>
              </a:rPr>
              <a:t>  o (좌 동)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065F46"/>
                </a:solidFill>
              </a:rPr>
              <a:t>  o (좌 동)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065F46"/>
                </a:solidFill>
              </a:rPr>
              <a:t>  o (좌 동)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065F46"/>
                </a:solidFill>
              </a:rPr>
              <a:t>  o (공제한도)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065F46"/>
                </a:solidFill>
              </a:rPr>
              <a:t>    - 폐자원: (좌 동)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065F46"/>
                </a:solidFill>
              </a:rPr>
              <a:t>    - 중고차: 매출액-세금계산서 매입액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065F46"/>
                </a:solidFill>
              </a:rPr>
              <a:t>      ※ 2개 과세기간(1년)간 이월공제 허용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065F46"/>
                </a:solidFill>
              </a:rPr>
              <a:t>  o '28.12.31.로 연장</a:t>
            </a:r>
            <a:endParaRPr lang="en-US" sz="10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065F46"/>
          </a:solidFill>
          <a:ln w="6350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l"/>
            <a:r>
              <a:rPr sz="1450" b="1">
                <a:solidFill>
                  <a:srgbClr val="FFFFFF"/>
                </a:solidFill>
              </a:rPr>
              <a:t>부가세 ⑤  전자신고 세액공제 축소  (조특령 §104의5)</a:t>
            </a:r>
          </a:p>
        </p:txBody>
      </p:sp>
      <p:sp>
        <p:nvSpPr>
          <p:cNvPr id="4" name="Rectangle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ctr"/>
            <a:r>
              <a:rPr sz="950" b="1">
                <a:solidFill>
                  <a:srgbClr val="1A2E5A"/>
                </a:solidFill>
              </a:rPr>
              <a:t>02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032" y="786384"/>
            <a:ext cx="4224528" cy="3749039"/>
          </a:xfrm>
          <a:prstGeom prst="rect">
            <a:avLst/>
          </a:prstGeom>
          <a:solidFill>
            <a:srgbClr val="F8FAFF"/>
          </a:solidFill>
          <a:ln w="6350">
            <a:solidFill>
              <a:srgbClr val="CB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solidFill>
            <a:srgbClr val="94A3B8"/>
          </a:solidFill>
          <a:ln w="6350">
            <a:solidFill>
              <a:srgbClr val="94A3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56032" y="786384"/>
            <a:ext cx="50292" cy="3749039"/>
          </a:xfrm>
          <a:prstGeom prst="rect">
            <a:avLst/>
          </a:prstGeom>
          <a:solidFill>
            <a:srgbClr val="64748B"/>
          </a:solidFill>
          <a:ln w="6350">
            <a:solidFill>
              <a:srgbClr val="6474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</a:rPr>
              <a:t>현  행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63440" y="786384"/>
            <a:ext cx="4224528" cy="3749039"/>
          </a:xfrm>
          <a:prstGeom prst="rect">
            <a:avLst/>
          </a:prstGeom>
          <a:solidFill>
            <a:srgbClr val="FEFCE8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solidFill>
            <a:srgbClr val="065F46"/>
          </a:solidFill>
          <a:ln w="6350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663440" y="786384"/>
            <a:ext cx="50292" cy="3749039"/>
          </a:xfrm>
          <a:prstGeom prst="rect">
            <a:avLst/>
          </a:prstGeom>
          <a:solidFill>
            <a:srgbClr val="065F46"/>
          </a:solidFill>
          <a:ln w="6350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</a:rPr>
              <a:t>개  정  안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7472" y="1188720"/>
            <a:ext cx="4087368" cy="3291839"/>
          </a:xfrm>
          <a:prstGeom prst="rect">
            <a:avLst/>
          </a:prstGeom>
          <a:noFill/>
        </p:spPr>
        <p:txBody>
          <a:bodyPr wrap="square" lIns="38100" tIns="50800" rIns="38100" bIns="25400" anchor="t">
            <a:spAutoFit/>
          </a:bodyPr>
          <a:lstStyle/>
          <a:p>
            <a:r>
              <a:rPr sz="1050" b="0">
                <a:solidFill>
                  <a:srgbClr val="1A2340"/>
                </a:solidFill>
              </a:rPr>
              <a:t>□ 전자신고 세액공제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o 소득세 (확정신고):              2만원</a:t>
            </a:r>
          </a:p>
          <a:p>
            <a:r>
              <a:rPr sz="1050" b="0">
                <a:solidFill>
                  <a:srgbClr val="1A2340"/>
                </a:solidFill>
              </a:rPr>
              <a:t>o 소득세 확정신고 의무 없는 납세자:</a:t>
            </a:r>
          </a:p>
          <a:p>
            <a:r>
              <a:rPr sz="1050" b="0">
                <a:solidFill>
                  <a:srgbClr val="1A2340"/>
                </a:solidFill>
              </a:rPr>
              <a:t>   추가 납부·환급세액과 1만원 중</a:t>
            </a:r>
          </a:p>
          <a:p>
            <a:r>
              <a:rPr sz="1050" b="0">
                <a:solidFill>
                  <a:srgbClr val="1A2340"/>
                </a:solidFill>
              </a:rPr>
              <a:t>   적은 금액</a:t>
            </a:r>
          </a:p>
          <a:p>
            <a:r>
              <a:rPr sz="1050" b="0">
                <a:solidFill>
                  <a:srgbClr val="1A2340"/>
                </a:solidFill>
              </a:rPr>
              <a:t>o 법인세:                          2만원</a:t>
            </a:r>
          </a:p>
          <a:p>
            <a:r>
              <a:rPr sz="1050" b="0">
                <a:solidFill>
                  <a:srgbClr val="1A2340"/>
                </a:solidFill>
              </a:rPr>
              <a:t>o 부가가치세:                      1만원</a:t>
            </a:r>
          </a:p>
          <a:p>
            <a:r>
              <a:rPr sz="1050" b="0">
                <a:solidFill>
                  <a:srgbClr val="1A2340"/>
                </a:solidFill>
              </a:rPr>
              <a:t>o 양도소득세 (예정신고):          2만원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※ 전자신고율('24년): 종합소득세(99.8%),</a:t>
            </a:r>
          </a:p>
          <a:p>
            <a:r>
              <a:rPr sz="1050" b="0">
                <a:solidFill>
                  <a:srgbClr val="1A2340"/>
                </a:solidFill>
              </a:rPr>
              <a:t>  부가가치세(98.2%), 법인세(99.7%)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54880" y="1188720"/>
            <a:ext cx="4087368" cy="2015936"/>
          </a:xfrm>
          <a:prstGeom prst="rect">
            <a:avLst/>
          </a:prstGeom>
          <a:noFill/>
        </p:spPr>
        <p:txBody>
          <a:bodyPr wrap="square" lIns="38100" tIns="50800" rIns="38100" bIns="25400" anchor="t">
            <a:spAutoFit/>
          </a:bodyPr>
          <a:lstStyle/>
          <a:p>
            <a:r>
              <a:rPr sz="1050" b="0" dirty="0">
                <a:solidFill>
                  <a:srgbClr val="065F46"/>
                </a:solidFill>
              </a:rPr>
              <a:t>□ </a:t>
            </a:r>
            <a:r>
              <a:rPr sz="1050" b="0" dirty="0" err="1">
                <a:solidFill>
                  <a:srgbClr val="065F46"/>
                </a:solidFill>
              </a:rPr>
              <a:t>전자신고</a:t>
            </a:r>
            <a:r>
              <a:rPr sz="1050" b="0" dirty="0">
                <a:solidFill>
                  <a:srgbClr val="065F46"/>
                </a:solidFill>
              </a:rPr>
              <a:t> </a:t>
            </a:r>
            <a:r>
              <a:rPr sz="1050" b="0" dirty="0" err="1">
                <a:solidFill>
                  <a:srgbClr val="065F46"/>
                </a:solidFill>
              </a:rPr>
              <a:t>세액공제</a:t>
            </a:r>
            <a:r>
              <a:rPr sz="1050" b="0" dirty="0">
                <a:solidFill>
                  <a:srgbClr val="065F46"/>
                </a:solidFill>
              </a:rPr>
              <a:t> </a:t>
            </a:r>
            <a:r>
              <a:rPr sz="1050" b="0" dirty="0" err="1">
                <a:solidFill>
                  <a:srgbClr val="065F46"/>
                </a:solidFill>
              </a:rPr>
              <a:t>축소</a:t>
            </a:r>
            <a:endParaRPr sz="1050" b="0" dirty="0">
              <a:solidFill>
                <a:srgbClr val="065F46"/>
              </a:solidFill>
            </a:endParaRPr>
          </a:p>
          <a:p>
            <a:endParaRPr sz="1050" b="0" dirty="0">
              <a:solidFill>
                <a:srgbClr val="065F46"/>
              </a:solidFill>
            </a:endParaRPr>
          </a:p>
          <a:p>
            <a:r>
              <a:rPr sz="1050" b="0" dirty="0">
                <a:solidFill>
                  <a:srgbClr val="065F46"/>
                </a:solidFill>
              </a:rPr>
              <a:t>o </a:t>
            </a:r>
            <a:r>
              <a:rPr sz="1050" b="0" dirty="0" err="1">
                <a:solidFill>
                  <a:srgbClr val="065F46"/>
                </a:solidFill>
              </a:rPr>
              <a:t>소득세</a:t>
            </a:r>
            <a:r>
              <a:rPr sz="1050" b="0" dirty="0">
                <a:solidFill>
                  <a:srgbClr val="065F46"/>
                </a:solidFill>
              </a:rPr>
              <a:t> (</a:t>
            </a:r>
            <a:r>
              <a:rPr sz="1050" b="0" dirty="0" err="1">
                <a:solidFill>
                  <a:srgbClr val="065F46"/>
                </a:solidFill>
              </a:rPr>
              <a:t>확정신고</a:t>
            </a:r>
            <a:r>
              <a:rPr sz="1050" b="0" dirty="0">
                <a:solidFill>
                  <a:srgbClr val="065F46"/>
                </a:solidFill>
              </a:rPr>
              <a:t>):              1만원  </a:t>
            </a:r>
          </a:p>
          <a:p>
            <a:r>
              <a:rPr sz="1050" b="0" dirty="0">
                <a:solidFill>
                  <a:srgbClr val="065F46"/>
                </a:solidFill>
              </a:rPr>
              <a:t>o </a:t>
            </a:r>
            <a:r>
              <a:rPr sz="1050" b="0" dirty="0" err="1">
                <a:solidFill>
                  <a:srgbClr val="065F46"/>
                </a:solidFill>
              </a:rPr>
              <a:t>소득세</a:t>
            </a:r>
            <a:r>
              <a:rPr sz="1050" b="0" dirty="0">
                <a:solidFill>
                  <a:srgbClr val="065F46"/>
                </a:solidFill>
              </a:rPr>
              <a:t> </a:t>
            </a:r>
            <a:r>
              <a:rPr sz="1050" b="0" dirty="0" err="1">
                <a:solidFill>
                  <a:srgbClr val="065F46"/>
                </a:solidFill>
              </a:rPr>
              <a:t>확정신고</a:t>
            </a:r>
            <a:r>
              <a:rPr sz="1050" b="0" dirty="0">
                <a:solidFill>
                  <a:srgbClr val="065F46"/>
                </a:solidFill>
              </a:rPr>
              <a:t> </a:t>
            </a:r>
            <a:r>
              <a:rPr sz="1050" b="0" dirty="0" err="1">
                <a:solidFill>
                  <a:srgbClr val="065F46"/>
                </a:solidFill>
              </a:rPr>
              <a:t>의무</a:t>
            </a:r>
            <a:r>
              <a:rPr sz="1050" b="0" dirty="0">
                <a:solidFill>
                  <a:srgbClr val="065F46"/>
                </a:solidFill>
              </a:rPr>
              <a:t> </a:t>
            </a:r>
            <a:r>
              <a:rPr sz="1050" b="0" dirty="0" err="1">
                <a:solidFill>
                  <a:srgbClr val="065F46"/>
                </a:solidFill>
              </a:rPr>
              <a:t>없는</a:t>
            </a:r>
            <a:r>
              <a:rPr sz="1050" b="0" dirty="0">
                <a:solidFill>
                  <a:srgbClr val="065F46"/>
                </a:solidFill>
              </a:rPr>
              <a:t> </a:t>
            </a:r>
            <a:r>
              <a:rPr sz="1050" b="0" dirty="0" err="1">
                <a:solidFill>
                  <a:srgbClr val="065F46"/>
                </a:solidFill>
              </a:rPr>
              <a:t>납세자</a:t>
            </a:r>
            <a:r>
              <a:rPr sz="1050" b="0" dirty="0">
                <a:solidFill>
                  <a:srgbClr val="065F46"/>
                </a:solidFill>
              </a:rPr>
              <a:t>:</a:t>
            </a:r>
          </a:p>
          <a:p>
            <a:r>
              <a:rPr sz="1050" b="0" dirty="0">
                <a:solidFill>
                  <a:srgbClr val="065F46"/>
                </a:solidFill>
              </a:rPr>
              <a:t>   </a:t>
            </a:r>
            <a:r>
              <a:rPr sz="1050" b="0" dirty="0" err="1">
                <a:solidFill>
                  <a:srgbClr val="065F46"/>
                </a:solidFill>
              </a:rPr>
              <a:t>추가</a:t>
            </a:r>
            <a:r>
              <a:rPr sz="1050" b="0" dirty="0">
                <a:solidFill>
                  <a:srgbClr val="065F46"/>
                </a:solidFill>
              </a:rPr>
              <a:t> </a:t>
            </a:r>
            <a:r>
              <a:rPr sz="1050" b="0" dirty="0" err="1">
                <a:solidFill>
                  <a:srgbClr val="065F46"/>
                </a:solidFill>
              </a:rPr>
              <a:t>납부·환급세액과</a:t>
            </a:r>
            <a:r>
              <a:rPr sz="1050" b="0" dirty="0">
                <a:solidFill>
                  <a:srgbClr val="065F46"/>
                </a:solidFill>
              </a:rPr>
              <a:t> 5천원 중</a:t>
            </a:r>
          </a:p>
          <a:p>
            <a:r>
              <a:rPr sz="1050" b="0" dirty="0">
                <a:solidFill>
                  <a:srgbClr val="065F46"/>
                </a:solidFill>
              </a:rPr>
              <a:t>   </a:t>
            </a:r>
            <a:r>
              <a:rPr sz="1050" b="0" dirty="0" err="1">
                <a:solidFill>
                  <a:srgbClr val="065F46"/>
                </a:solidFill>
              </a:rPr>
              <a:t>적은</a:t>
            </a:r>
            <a:r>
              <a:rPr sz="1050" b="0" dirty="0">
                <a:solidFill>
                  <a:srgbClr val="065F46"/>
                </a:solidFill>
              </a:rPr>
              <a:t> </a:t>
            </a:r>
            <a:r>
              <a:rPr sz="1050" b="0" dirty="0" err="1">
                <a:solidFill>
                  <a:srgbClr val="065F46"/>
                </a:solidFill>
              </a:rPr>
              <a:t>금액</a:t>
            </a:r>
            <a:r>
              <a:rPr sz="1050" b="0" dirty="0">
                <a:solidFill>
                  <a:srgbClr val="065F46"/>
                </a:solidFill>
              </a:rPr>
              <a:t>  </a:t>
            </a:r>
          </a:p>
          <a:p>
            <a:r>
              <a:rPr sz="1050" b="0" dirty="0">
                <a:solidFill>
                  <a:srgbClr val="065F46"/>
                </a:solidFill>
              </a:rPr>
              <a:t>o </a:t>
            </a:r>
            <a:r>
              <a:rPr sz="1050" b="0" dirty="0" err="1">
                <a:solidFill>
                  <a:srgbClr val="065F46"/>
                </a:solidFill>
              </a:rPr>
              <a:t>법인세</a:t>
            </a:r>
            <a:r>
              <a:rPr sz="1050" b="0" dirty="0">
                <a:solidFill>
                  <a:srgbClr val="065F46"/>
                </a:solidFill>
              </a:rPr>
              <a:t>:                          1만원  </a:t>
            </a:r>
          </a:p>
          <a:p>
            <a:r>
              <a:rPr sz="1050" b="0" dirty="0">
                <a:solidFill>
                  <a:srgbClr val="065F46"/>
                </a:solidFill>
              </a:rPr>
              <a:t>o </a:t>
            </a:r>
            <a:r>
              <a:rPr sz="1050" b="0" dirty="0" err="1">
                <a:solidFill>
                  <a:srgbClr val="065F46"/>
                </a:solidFill>
              </a:rPr>
              <a:t>부가가치세</a:t>
            </a:r>
            <a:r>
              <a:rPr sz="1050" b="0" dirty="0">
                <a:solidFill>
                  <a:srgbClr val="065F46"/>
                </a:solidFill>
              </a:rPr>
              <a:t>:                      5천원  </a:t>
            </a:r>
          </a:p>
          <a:p>
            <a:r>
              <a:rPr sz="1050" b="0" dirty="0">
                <a:solidFill>
                  <a:srgbClr val="065F46"/>
                </a:solidFill>
              </a:rPr>
              <a:t>o </a:t>
            </a:r>
            <a:r>
              <a:rPr sz="1050" b="0" dirty="0" err="1">
                <a:solidFill>
                  <a:srgbClr val="065F46"/>
                </a:solidFill>
              </a:rPr>
              <a:t>양도소득세</a:t>
            </a:r>
            <a:r>
              <a:rPr sz="1050" b="0" dirty="0">
                <a:solidFill>
                  <a:srgbClr val="065F46"/>
                </a:solidFill>
              </a:rPr>
              <a:t> (</a:t>
            </a:r>
            <a:r>
              <a:rPr sz="1050" b="0" dirty="0" err="1">
                <a:solidFill>
                  <a:srgbClr val="065F46"/>
                </a:solidFill>
              </a:rPr>
              <a:t>예정신고</a:t>
            </a:r>
            <a:r>
              <a:rPr sz="1050" b="0" dirty="0">
                <a:solidFill>
                  <a:srgbClr val="065F46"/>
                </a:solidFill>
              </a:rPr>
              <a:t>):          좌 동</a:t>
            </a:r>
          </a:p>
          <a:p>
            <a:endParaRPr sz="1050" b="0" dirty="0">
              <a:solidFill>
                <a:srgbClr val="065F46"/>
              </a:solidFill>
            </a:endParaRPr>
          </a:p>
          <a:p>
            <a:r>
              <a:rPr sz="1050" b="0" dirty="0">
                <a:solidFill>
                  <a:srgbClr val="065F46"/>
                </a:solidFill>
              </a:rPr>
              <a:t>※ </a:t>
            </a:r>
            <a:r>
              <a:rPr sz="1050" b="0" dirty="0" err="1">
                <a:solidFill>
                  <a:srgbClr val="065F46"/>
                </a:solidFill>
              </a:rPr>
              <a:t>전자신고</a:t>
            </a:r>
            <a:r>
              <a:rPr sz="1050" b="0" dirty="0">
                <a:solidFill>
                  <a:srgbClr val="065F46"/>
                </a:solidFill>
              </a:rPr>
              <a:t> </a:t>
            </a:r>
            <a:r>
              <a:rPr sz="1050" b="0" dirty="0" err="1">
                <a:solidFill>
                  <a:srgbClr val="065F46"/>
                </a:solidFill>
              </a:rPr>
              <a:t>정착에</a:t>
            </a:r>
            <a:r>
              <a:rPr sz="1050" b="0" dirty="0">
                <a:solidFill>
                  <a:srgbClr val="065F46"/>
                </a:solidFill>
              </a:rPr>
              <a:t> </a:t>
            </a:r>
            <a:r>
              <a:rPr sz="1050" b="0" dirty="0" err="1">
                <a:solidFill>
                  <a:srgbClr val="065F46"/>
                </a:solidFill>
              </a:rPr>
              <a:t>따른</a:t>
            </a:r>
            <a:endParaRPr sz="1050" b="0" dirty="0">
              <a:solidFill>
                <a:srgbClr val="065F46"/>
              </a:solidFill>
            </a:endParaRPr>
          </a:p>
          <a:p>
            <a:r>
              <a:rPr sz="1050" b="0" dirty="0">
                <a:solidFill>
                  <a:srgbClr val="065F46"/>
                </a:solidFill>
              </a:rPr>
              <a:t>  </a:t>
            </a:r>
            <a:r>
              <a:rPr sz="1050" b="0" dirty="0" err="1">
                <a:solidFill>
                  <a:srgbClr val="065F46"/>
                </a:solidFill>
              </a:rPr>
              <a:t>지원</a:t>
            </a:r>
            <a:r>
              <a:rPr sz="1050" b="0" dirty="0">
                <a:solidFill>
                  <a:srgbClr val="065F46"/>
                </a:solidFill>
              </a:rPr>
              <a:t> </a:t>
            </a:r>
            <a:r>
              <a:rPr sz="1050" b="0" dirty="0" err="1">
                <a:solidFill>
                  <a:srgbClr val="065F46"/>
                </a:solidFill>
              </a:rPr>
              <a:t>수준</a:t>
            </a:r>
            <a:r>
              <a:rPr sz="1050" b="0" dirty="0">
                <a:solidFill>
                  <a:srgbClr val="065F46"/>
                </a:solidFill>
              </a:rPr>
              <a:t> </a:t>
            </a:r>
            <a:r>
              <a:rPr sz="1050" b="0" dirty="0" err="1">
                <a:solidFill>
                  <a:srgbClr val="065F46"/>
                </a:solidFill>
              </a:rPr>
              <a:t>합리화</a:t>
            </a:r>
            <a:endParaRPr sz="1050" b="0" dirty="0">
              <a:solidFill>
                <a:srgbClr val="065F46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347472" y="4572000"/>
            <a:ext cx="8503920" cy="274320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l"/>
            <a:r>
              <a:rPr sz="950" b="0">
                <a:solidFill>
                  <a:srgbClr val="92400E"/>
                </a:solidFill>
              </a:rPr>
              <a:t>⏱ 적용: 영 시행일 이후 전자신고하는 분부터  |  개정이유: 전자신고 정착에 따른 지원 수준 합리화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ctr"/>
            <a:r>
              <a:rPr sz="850" b="0">
                <a:solidFill>
                  <a:srgbClr val="718096"/>
                </a:solidFill>
              </a:rPr>
              <a:t>이패스코리아 정아름  |  2026 개정세법  |  전산세무 1급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1D4E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5079492"/>
            <a:ext cx="9144000" cy="64008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6766560" y="64008"/>
            <a:ext cx="2377440" cy="5015484"/>
          </a:xfrm>
          <a:prstGeom prst="rect">
            <a:avLst/>
          </a:prstGeom>
          <a:solidFill>
            <a:srgbClr val="FFFFFF">
              <a:alpha val="12000"/>
            </a:srgbClr>
          </a:solidFill>
          <a:ln w="12700">
            <a:solidFill>
              <a:srgbClr val="FFFFFF">
                <a:alpha val="12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365760" y="502920"/>
            <a:ext cx="201168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0" b="1" dirty="0">
                <a:solidFill>
                  <a:srgbClr val="FFFFFF">
                    <a:alpha val="78000"/>
                  </a:srgbClr>
                </a:solidFill>
              </a:rPr>
              <a:t>02</a:t>
            </a:r>
            <a:endParaRPr lang="en-US" sz="9000" dirty="0"/>
          </a:p>
        </p:txBody>
      </p:sp>
      <p:sp>
        <p:nvSpPr>
          <p:cNvPr id="6" name="Shape 4"/>
          <p:cNvSpPr/>
          <p:nvPr/>
        </p:nvSpPr>
        <p:spPr>
          <a:xfrm>
            <a:off x="365760" y="2029968"/>
            <a:ext cx="1051560" cy="347472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365760" y="2029968"/>
            <a:ext cx="1051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A2E5A"/>
                </a:solidFill>
              </a:rPr>
              <a:t>소득세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365760" y="2487168"/>
            <a:ext cx="6217920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</a:rPr>
              <a:t>소득세법 개정</a:t>
            </a:r>
            <a:endParaRPr lang="en-US" sz="3000" dirty="0"/>
          </a:p>
        </p:txBody>
      </p:sp>
      <p:sp>
        <p:nvSpPr>
          <p:cNvPr id="9" name="Text 7"/>
          <p:cNvSpPr/>
          <p:nvPr/>
        </p:nvSpPr>
        <p:spPr>
          <a:xfrm>
            <a:off x="365760" y="3346704"/>
            <a:ext cx="62179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DDDDDD"/>
                </a:solidFill>
              </a:rPr>
              <a:t>비과세 확대 / 교육비 / 배당가산율 / 주식 대주주 기준 / 보육수당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6858000" y="457200"/>
            <a:ext cx="54864" cy="310896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995160" y="457200"/>
            <a:ext cx="201168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</a:rPr>
              <a:t>보육수당 비과세 자녀 1인당 月20만원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6858000" y="932688"/>
            <a:ext cx="54864" cy="310896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995160" y="932688"/>
            <a:ext cx="201168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</a:rPr>
              <a:t>육아휴직수당 비과세 한도 신설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6858000" y="1408176"/>
            <a:ext cx="54864" cy="310896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995160" y="1408176"/>
            <a:ext cx="201168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</a:rPr>
              <a:t>임목벌채 양도소득 비과세 한도 확대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6858000" y="1883664"/>
            <a:ext cx="54864" cy="310896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995160" y="1883664"/>
            <a:ext cx="201168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</a:rPr>
              <a:t>초등 저학년 예체능 학원비 교육비 공제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6858000" y="2359152"/>
            <a:ext cx="54864" cy="310896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995160" y="2359152"/>
            <a:ext cx="201168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</a:rPr>
              <a:t>대학생 교육비 소득요건 폐지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6858000" y="2834640"/>
            <a:ext cx="54864" cy="310896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995160" y="2834640"/>
            <a:ext cx="201168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</a:rPr>
              <a:t>신용카드 공제 교육비 제외대상 추가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6858000" y="3310128"/>
            <a:ext cx="54864" cy="310896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995160" y="3310128"/>
            <a:ext cx="201168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</a:rPr>
              <a:t>주식 양도세 대주주 보유금액 기준 완화</a:t>
            </a:r>
            <a:endParaRPr lang="en-US" sz="1000" dirty="0"/>
          </a:p>
        </p:txBody>
      </p:sp>
      <p:sp>
        <p:nvSpPr>
          <p:cNvPr id="24" name="Shape 22"/>
          <p:cNvSpPr/>
          <p:nvPr/>
        </p:nvSpPr>
        <p:spPr>
          <a:xfrm>
            <a:off x="6858000" y="3785616"/>
            <a:ext cx="54864" cy="310896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6995160" y="3785616"/>
            <a:ext cx="201168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</a:rPr>
              <a:t>배당가산율 10→11% 조정</a:t>
            </a:r>
            <a:endParaRPr lang="en-US" sz="1000" dirty="0"/>
          </a:p>
        </p:txBody>
      </p:sp>
      <p:sp>
        <p:nvSpPr>
          <p:cNvPr id="26" name="Text 24"/>
          <p:cNvSpPr/>
          <p:nvPr/>
        </p:nvSpPr>
        <p:spPr>
          <a:xfrm>
            <a:off x="365760" y="4498848"/>
            <a:ext cx="621792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ABBCC"/>
                </a:solidFill>
              </a:rPr>
              <a:t>이패스코리아 정아름</a:t>
            </a:r>
            <a:endParaRPr lang="en-US" sz="11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</a:rPr>
              <a:t>소득세 ①  자녀 수에 따라 보육수당 비과세 한도 확대  (소득법 §12)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A2E5A"/>
                </a:solidFill>
              </a:rPr>
              <a:t>02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718096"/>
                </a:solidFill>
              </a:rPr>
              <a:t>이패스코리아 정아름  |  2026 개정세법  |  전산세무 1급</a:t>
            </a:r>
            <a:endParaRPr lang="en-US" sz="850" dirty="0"/>
          </a:p>
        </p:txBody>
      </p:sp>
      <p:sp>
        <p:nvSpPr>
          <p:cNvPr id="7" name="Shape 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47472" y="4572000"/>
            <a:ext cx="8494776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92400E"/>
                </a:solidFill>
              </a:rPr>
              <a:t>⏱ 적용: '25.1.1. 이후 지급받는 분부터 적용  |  개정이유: 자녀 양육부담 완화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solidFill>
            <a:srgbClr val="E8EEFB"/>
          </a:solidFill>
          <a:ln w="12700">
            <a:solidFill>
              <a:srgbClr val="CBD5E1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solidFill>
            <a:srgbClr val="FEF3C7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334155"/>
                </a:solidFill>
              </a:rPr>
              <a:t>현  행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D4ED8"/>
                </a:solidFill>
              </a:rPr>
              <a:t>개  정  안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572000" y="786384"/>
            <a:ext cx="0" cy="4087368"/>
          </a:xfrm>
          <a:prstGeom prst="line">
            <a:avLst/>
          </a:prstGeom>
          <a:noFill/>
          <a:ln w="15240">
            <a:solidFill>
              <a:srgbClr val="CBD5E1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256032" y="1170432"/>
            <a:ext cx="4261104" cy="1197864"/>
          </a:xfrm>
          <a:prstGeom prst="rect">
            <a:avLst/>
          </a:prstGeom>
          <a:solidFill>
            <a:srgbClr val="F8FAFF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256032" y="1170432"/>
            <a:ext cx="45720" cy="1197864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626864" y="1170432"/>
            <a:ext cx="4261104" cy="1197864"/>
          </a:xfrm>
          <a:prstGeom prst="rect">
            <a:avLst/>
          </a:prstGeom>
          <a:solidFill>
            <a:srgbClr val="FEFCE8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4626864" y="1170432"/>
            <a:ext cx="45720" cy="1197864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347472" y="1207008"/>
            <a:ext cx="41148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□ 비과세 보육수당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o (대상) 6세 이하 자녀 보육 관련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사용자로부터 지급받는 급여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4718304" y="1207008"/>
            <a:ext cx="4096512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□ (좌 동)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256032" y="2404872"/>
            <a:ext cx="4261104" cy="1197864"/>
          </a:xfrm>
          <a:prstGeom prst="rect">
            <a:avLst/>
          </a:prstGeom>
          <a:solidFill>
            <a:srgbClr val="FFFFFF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256032" y="2404872"/>
            <a:ext cx="45720" cy="1197864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4626864" y="2404872"/>
            <a:ext cx="4261104" cy="1197864"/>
          </a:xfrm>
          <a:prstGeom prst="rect">
            <a:avLst/>
          </a:prstGeom>
          <a:solidFill>
            <a:srgbClr val="FFFBEB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4626864" y="2404872"/>
            <a:ext cx="45720" cy="1197864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347472" y="2441448"/>
            <a:ext cx="41148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o (한도) 월 20만원</a:t>
            </a:r>
            <a:endParaRPr lang="en-US" sz="1050" dirty="0"/>
          </a:p>
        </p:txBody>
      </p:sp>
      <p:sp>
        <p:nvSpPr>
          <p:cNvPr id="25" name="Text 23"/>
          <p:cNvSpPr/>
          <p:nvPr/>
        </p:nvSpPr>
        <p:spPr>
          <a:xfrm>
            <a:off x="4718304" y="2441448"/>
            <a:ext cx="4096512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o 자녀 1인당 월 20만원으로 상향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 예) 자녀 2명 → 월 40만원 비과세</a:t>
            </a:r>
            <a:endParaRPr lang="en-US" sz="1050" dirty="0"/>
          </a:p>
        </p:txBody>
      </p:sp>
      <p:sp>
        <p:nvSpPr>
          <p:cNvPr id="26" name="Shape 24"/>
          <p:cNvSpPr/>
          <p:nvPr/>
        </p:nvSpPr>
        <p:spPr>
          <a:xfrm>
            <a:off x="256032" y="3639312"/>
            <a:ext cx="4261104" cy="932688"/>
          </a:xfrm>
          <a:prstGeom prst="rect">
            <a:avLst/>
          </a:prstGeom>
          <a:solidFill>
            <a:srgbClr val="F8FAFF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256032" y="3639312"/>
            <a:ext cx="45720" cy="1197864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4626864" y="3639312"/>
            <a:ext cx="4261104" cy="932688"/>
          </a:xfrm>
          <a:prstGeom prst="rect">
            <a:avLst/>
          </a:prstGeom>
          <a:solidFill>
            <a:srgbClr val="FEFCE8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29" name="Shape 27"/>
          <p:cNvSpPr/>
          <p:nvPr/>
        </p:nvSpPr>
        <p:spPr>
          <a:xfrm>
            <a:off x="4626864" y="3639312"/>
            <a:ext cx="45719" cy="932688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347472" y="3675888"/>
            <a:ext cx="41148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* 근로소득·종교인소득에서 비과세</a:t>
            </a:r>
            <a:endParaRPr lang="en-US" sz="1050" dirty="0"/>
          </a:p>
        </p:txBody>
      </p:sp>
      <p:sp>
        <p:nvSpPr>
          <p:cNvPr id="31" name="Text 29"/>
          <p:cNvSpPr/>
          <p:nvPr/>
        </p:nvSpPr>
        <p:spPr>
          <a:xfrm>
            <a:off x="4718304" y="3675888"/>
            <a:ext cx="4096512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* (좌 동)</a:t>
            </a:r>
            <a:endParaRPr lang="en-US" sz="10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</a:rPr>
              <a:t>소득세 ②  육아휴직수당 등 비과세 대상 및 한도 확대  (소득법 §12, 소득령 §10의2)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A2E5A"/>
                </a:solidFill>
              </a:rPr>
              <a:t>02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718096"/>
                </a:solidFill>
              </a:rPr>
              <a:t>이패스코리아 정아름  |  2026 개정세법  |  전산세무 1급</a:t>
            </a:r>
            <a:endParaRPr lang="en-US" sz="850" dirty="0"/>
          </a:p>
        </p:txBody>
      </p:sp>
      <p:sp>
        <p:nvSpPr>
          <p:cNvPr id="7" name="Shape 5"/>
          <p:cNvSpPr/>
          <p:nvPr/>
        </p:nvSpPr>
        <p:spPr>
          <a:xfrm>
            <a:off x="256032" y="786384"/>
            <a:ext cx="4224528" cy="3721608"/>
          </a:xfrm>
          <a:prstGeom prst="rect">
            <a:avLst/>
          </a:prstGeom>
          <a:solidFill>
            <a:srgbClr val="F8FAFF"/>
          </a:solidFill>
          <a:ln w="12700">
            <a:solidFill>
              <a:srgbClr val="CBD5E1"/>
            </a:solidFill>
            <a:prstDash val="solid"/>
          </a:ln>
          <a:effectLst>
            <a:outerShdw blurRad="50800" dist="127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256032" y="786384"/>
            <a:ext cx="50292" cy="3721608"/>
          </a:xfrm>
          <a:prstGeom prst="rect">
            <a:avLst/>
          </a:prstGeom>
          <a:solidFill>
            <a:srgbClr val="64748B"/>
          </a:solidFill>
          <a:ln w="12700">
            <a:solidFill>
              <a:srgbClr val="64748B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현  행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347472" y="1188720"/>
            <a:ext cx="4087368" cy="32644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□ 육아휴직수당 비과세 대상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① 고용보험법에 따른 실업급여, 육아휴직급여 등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② 국가공무원법·사립학교법 등에 따른 육아휴직수당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③ 사립학교법에 따라 임명된 사무직원이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학교 정관등에 따라 지급받는 육아휴직수당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□ 육아휴직수당 비과세 한도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③ 사학 사무직원 또는 특례직 교직원이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정관등에 따라 받는 육아휴직수당: 월 150만원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4663440" y="786384"/>
            <a:ext cx="4224528" cy="3721608"/>
          </a:xfrm>
          <a:prstGeom prst="rect">
            <a:avLst/>
          </a:prstGeom>
          <a:solidFill>
            <a:srgbClr val="FEFCE8"/>
          </a:solidFill>
          <a:ln w="12700">
            <a:solidFill>
              <a:srgbClr val="E8A020"/>
            </a:solidFill>
            <a:prstDash val="solid"/>
          </a:ln>
          <a:effectLst>
            <a:outerShdw blurRad="50800" dist="127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4663440" y="786384"/>
            <a:ext cx="50292" cy="3721608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개  정  안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4754880" y="1188720"/>
            <a:ext cx="4087368" cy="32644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1D4ED8"/>
                </a:solidFill>
              </a:rPr>
              <a:t>□ 대상 확대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D4ED8"/>
                </a:solidFill>
              </a:rPr>
              <a:t>  ① ~ ③ (좌 동)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D4ED8"/>
                </a:solidFill>
              </a:rPr>
              <a:t>  + 「사학연금법」 특례 석용교직원이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D4ED8"/>
                </a:solidFill>
              </a:rPr>
              <a:t>    성관등에 따라 지급받는 육아휴직수당 포함 (추가)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D4ED8"/>
                </a:solidFill>
              </a:rPr>
              <a:t>□ 한도 확대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D4ED8"/>
                </a:solidFill>
              </a:rPr>
              <a:t>  ① ② (좌 동, 한도 없음)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D4ED8"/>
                </a:solidFill>
              </a:rPr>
              <a:t>  ③ 휴직일 ~ 3개월: 월 250만원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D4ED8"/>
                </a:solidFill>
              </a:rPr>
              <a:t>     4개월 ~ 6개월: 월 200만원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D4ED8"/>
                </a:solidFill>
              </a:rPr>
              <a:t>     7개월 ~ : 월 160만원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92400E"/>
                </a:solidFill>
              </a:rPr>
              <a:t>⏱ (비과세 대상) '26.1.1. 이후 지급분 / (비과세 한도) 영 시행일 속하는 과세기간 지급분 / 이유: 자녀 양육부담 완화</a:t>
            </a:r>
            <a:endParaRPr lang="en-US" sz="9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</a:rPr>
              <a:t>소득세 ③  임목 벌채·양도소득 비과세 한도 확대  (소득법 §12)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A2E5A"/>
                </a:solidFill>
              </a:rPr>
              <a:t>02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718096"/>
                </a:solidFill>
              </a:rPr>
              <a:t>이패스코리아 정아름  |  2026 개정세법  |  전산세무 1급</a:t>
            </a:r>
            <a:endParaRPr lang="en-US" sz="850" dirty="0"/>
          </a:p>
        </p:txBody>
      </p:sp>
      <p:sp>
        <p:nvSpPr>
          <p:cNvPr id="7" name="Shape 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47472" y="4572000"/>
            <a:ext cx="8494776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92400E"/>
                </a:solidFill>
              </a:rPr>
              <a:t>⏱ 적용: '26.1.1. 이후 발생하는 소득분부터 적용  |  개정이유: 임업 종사자 지원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solidFill>
            <a:srgbClr val="E8EEFB"/>
          </a:solidFill>
          <a:ln w="12700">
            <a:solidFill>
              <a:srgbClr val="CBD5E1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solidFill>
            <a:srgbClr val="FEF3C7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334155"/>
                </a:solidFill>
              </a:rPr>
              <a:t>현  행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D4ED8"/>
                </a:solidFill>
              </a:rPr>
              <a:t>개  정  안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572000" y="786384"/>
            <a:ext cx="0" cy="4087368"/>
          </a:xfrm>
          <a:prstGeom prst="line">
            <a:avLst/>
          </a:prstGeom>
          <a:noFill/>
          <a:ln w="15240">
            <a:solidFill>
              <a:srgbClr val="CBD5E1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256032" y="1170432"/>
            <a:ext cx="4261104" cy="1815084"/>
          </a:xfrm>
          <a:prstGeom prst="rect">
            <a:avLst/>
          </a:prstGeom>
          <a:solidFill>
            <a:srgbClr val="F8FAFF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256032" y="1170432"/>
            <a:ext cx="45720" cy="1815084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626864" y="1170432"/>
            <a:ext cx="4261104" cy="1815084"/>
          </a:xfrm>
          <a:prstGeom prst="rect">
            <a:avLst/>
          </a:prstGeom>
          <a:solidFill>
            <a:srgbClr val="FEFCE8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4626864" y="1170432"/>
            <a:ext cx="45720" cy="1815084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347472" y="1207008"/>
            <a:ext cx="4114800" cy="17602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□ 임목 벌채·양도소득 비과세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o (대상) 조림기간 5년 이상 임지의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임목 벌채·양도소득 등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4718304" y="1207008"/>
            <a:ext cx="4096512" cy="17602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□ (좌 동)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256032" y="3022092"/>
            <a:ext cx="4261104" cy="1549908"/>
          </a:xfrm>
          <a:prstGeom prst="rect">
            <a:avLst/>
          </a:prstGeom>
          <a:solidFill>
            <a:srgbClr val="FFFFFF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256032" y="3022092"/>
            <a:ext cx="45720" cy="1815084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4626864" y="3022092"/>
            <a:ext cx="4261104" cy="1549908"/>
          </a:xfrm>
          <a:prstGeom prst="rect">
            <a:avLst/>
          </a:prstGeom>
          <a:solidFill>
            <a:srgbClr val="FFFBEB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4626864" y="3022092"/>
            <a:ext cx="45719" cy="1549908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347472" y="3058668"/>
            <a:ext cx="4114800" cy="17602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o (한도) 연 600만원</a:t>
            </a:r>
            <a:endParaRPr lang="en-US" sz="1050" dirty="0"/>
          </a:p>
        </p:txBody>
      </p:sp>
      <p:sp>
        <p:nvSpPr>
          <p:cNvPr id="25" name="Text 23"/>
          <p:cNvSpPr/>
          <p:nvPr/>
        </p:nvSpPr>
        <p:spPr>
          <a:xfrm>
            <a:off x="4718304" y="3058668"/>
            <a:ext cx="4096512" cy="17602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o 연 3천만원으로 대폭 상향</a:t>
            </a:r>
            <a:endParaRPr lang="en-US" sz="10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</a:rPr>
              <a:t>소득세 ④  초등 저학년 예체능 학원비 세제지원  (소득법 §59의4③)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A2E5A"/>
                </a:solidFill>
              </a:rPr>
              <a:t>02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718096"/>
                </a:solidFill>
              </a:rPr>
              <a:t>이패스코리아 정아름  |  2026 개정세법  |  전산세무 1급</a:t>
            </a:r>
            <a:endParaRPr lang="en-US" sz="850" dirty="0"/>
          </a:p>
        </p:txBody>
      </p:sp>
      <p:sp>
        <p:nvSpPr>
          <p:cNvPr id="7" name="Shape 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47472" y="4572000"/>
            <a:ext cx="8494776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92400E"/>
                </a:solidFill>
              </a:rPr>
              <a:t>⏱ 적용: '26.1.1. 이후 지출하는 분부터 / 개정이유: 자녀 양육부담 완화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solidFill>
            <a:srgbClr val="E8EEFB"/>
          </a:solidFill>
          <a:ln w="12700">
            <a:solidFill>
              <a:srgbClr val="CBD5E1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solidFill>
            <a:srgbClr val="FEF3C7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334155"/>
                </a:solidFill>
              </a:rPr>
              <a:t>현  행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D4ED8"/>
                </a:solidFill>
              </a:rPr>
              <a:t>개  정  안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572000" y="786384"/>
            <a:ext cx="0" cy="4087368"/>
          </a:xfrm>
          <a:prstGeom prst="line">
            <a:avLst/>
          </a:prstGeom>
          <a:noFill/>
          <a:ln w="15240">
            <a:solidFill>
              <a:srgbClr val="CBD5E1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256032" y="1170432"/>
            <a:ext cx="4261104" cy="3401568"/>
          </a:xfrm>
          <a:prstGeom prst="rect">
            <a:avLst/>
          </a:prstGeom>
          <a:solidFill>
            <a:srgbClr val="F8FAFF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256032" y="1170432"/>
            <a:ext cx="45720" cy="3666744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626864" y="1170432"/>
            <a:ext cx="4261104" cy="3401568"/>
          </a:xfrm>
          <a:prstGeom prst="rect">
            <a:avLst/>
          </a:prstGeom>
          <a:solidFill>
            <a:srgbClr val="FEFCE8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4626864" y="1170432"/>
            <a:ext cx="45719" cy="3401568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347472" y="1207008"/>
            <a:ext cx="4114800" cy="3611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□ 교육비 세액공제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o (공제율) 교육비 지출액의 15%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o (공제대상)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- 취학전 아동: 유치원·어린이집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 수업료, 학원비·체육시설 교육비 등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- 초중고·대학생: 수업료, 교재비,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 입학금, 대학입학전형료, 수능응시료 등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4718304" y="1207008"/>
            <a:ext cx="4096512" cy="3611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□ (좌 동)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o 공제대상 확대 (추가)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・ 예능학원 및 체육시설 교육비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  (과세기간 종료일 현재 9세 미만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  또는 2학년 이하 초등학생 한정)</a:t>
            </a:r>
            <a:endParaRPr lang="en-US" sz="10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</a:rPr>
              <a:t>소득세 ⑤  대학생 교육비 특별세액공제 소득요건 폐지  (소득법 §59의4③)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A2E5A"/>
                </a:solidFill>
              </a:rPr>
              <a:t>02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718096"/>
                </a:solidFill>
              </a:rPr>
              <a:t>이패스코리아 정아름  |  2026 개정세법  |  전산세무 1급</a:t>
            </a:r>
            <a:endParaRPr lang="en-US" sz="850" dirty="0"/>
          </a:p>
        </p:txBody>
      </p:sp>
      <p:sp>
        <p:nvSpPr>
          <p:cNvPr id="7" name="Shape 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47472" y="4572000"/>
            <a:ext cx="8494776" cy="2651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92400E"/>
                </a:solidFill>
              </a:rPr>
              <a:t>⏱ 적용: '26.1.1. 이후 지출하는 분부터 / 개정이유: </a:t>
            </a:r>
            <a:r>
              <a:rPr lang="ko-KR" altLang="en-US" sz="950" dirty="0">
                <a:solidFill>
                  <a:srgbClr val="92400E"/>
                </a:solidFill>
              </a:rPr>
              <a:t>자</a:t>
            </a:r>
            <a:r>
              <a:rPr lang="en-US" sz="950" dirty="0">
                <a:solidFill>
                  <a:srgbClr val="92400E"/>
                </a:solidFill>
              </a:rPr>
              <a:t>녀 교육비 부담 완화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solidFill>
            <a:srgbClr val="E8EEFB"/>
          </a:solidFill>
          <a:ln w="12700">
            <a:solidFill>
              <a:srgbClr val="CBD5E1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solidFill>
            <a:srgbClr val="FEF3C7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334155"/>
                </a:solidFill>
              </a:rPr>
              <a:t>현  행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D4ED8"/>
                </a:solidFill>
              </a:rPr>
              <a:t>개  정  안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572000" y="786384"/>
            <a:ext cx="0" cy="4087368"/>
          </a:xfrm>
          <a:prstGeom prst="line">
            <a:avLst/>
          </a:prstGeom>
          <a:noFill/>
          <a:ln w="15240">
            <a:solidFill>
              <a:srgbClr val="CBD5E1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256032" y="1170432"/>
            <a:ext cx="4261104" cy="1815084"/>
          </a:xfrm>
          <a:prstGeom prst="rect">
            <a:avLst/>
          </a:prstGeom>
          <a:solidFill>
            <a:srgbClr val="F8FAFF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256032" y="1170432"/>
            <a:ext cx="45720" cy="1815084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626864" y="1170432"/>
            <a:ext cx="4261104" cy="1815084"/>
          </a:xfrm>
          <a:prstGeom prst="rect">
            <a:avLst/>
          </a:prstGeom>
          <a:solidFill>
            <a:srgbClr val="FEFCE8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4626864" y="1170432"/>
            <a:ext cx="45720" cy="1815084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347472" y="1207008"/>
            <a:ext cx="4114800" cy="17602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□ 교육비 특별세액공제 적용범위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o 적용대상: 본인 및 기본공제대상자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- 장애인: 나이·소득 요건 없음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- 직계비속 등: 나이 요건 없으나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 소득 요건* 있음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 * 소득금액 합계 100만원 이하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   (총급여 500만원 이하)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4718304" y="1207008"/>
            <a:ext cx="4096512" cy="17602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□ 대상 확대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o (좌 동)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o 직계비속 등에 대한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소득요건 폐지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→ 소득 여부와 무관하게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  교육비 세액공제 적용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256032" y="3022092"/>
            <a:ext cx="4261104" cy="1549908"/>
          </a:xfrm>
          <a:prstGeom prst="rect">
            <a:avLst/>
          </a:prstGeom>
          <a:solidFill>
            <a:srgbClr val="FFFFFF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256032" y="3022092"/>
            <a:ext cx="45720" cy="1815084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4626864" y="3022092"/>
            <a:ext cx="4261104" cy="1549908"/>
          </a:xfrm>
          <a:prstGeom prst="rect">
            <a:avLst/>
          </a:prstGeom>
          <a:solidFill>
            <a:srgbClr val="FFFBEB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4626864" y="3022092"/>
            <a:ext cx="45719" cy="1549908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347472" y="3058668"/>
            <a:ext cx="4114800" cy="17602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o 교육비 한도: 대학생 900만원</a:t>
            </a:r>
            <a:endParaRPr lang="en-US" sz="1050" dirty="0"/>
          </a:p>
        </p:txBody>
      </p:sp>
      <p:sp>
        <p:nvSpPr>
          <p:cNvPr id="25" name="Text 23"/>
          <p:cNvSpPr/>
          <p:nvPr/>
        </p:nvSpPr>
        <p:spPr>
          <a:xfrm>
            <a:off x="4718304" y="3058668"/>
            <a:ext cx="4096512" cy="17602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o (좌 동)</a:t>
            </a:r>
            <a:endParaRPr lang="en-US" sz="10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</a:rPr>
              <a:t>소득세 ⑦  배당소득 이중과세 조정을 위한 배당가산율 조정  (소득법 §17)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A2E5A"/>
                </a:solidFill>
              </a:rPr>
              <a:t>02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718096"/>
                </a:solidFill>
              </a:rPr>
              <a:t>이패스코리아 정아름  |  2026 개정세법  |  전산세무 1급</a:t>
            </a:r>
            <a:endParaRPr lang="en-US" sz="850" dirty="0"/>
          </a:p>
        </p:txBody>
      </p:sp>
      <p:sp>
        <p:nvSpPr>
          <p:cNvPr id="7" name="Shape 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47472" y="4572000"/>
            <a:ext cx="8494776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92400E"/>
                </a:solidFill>
              </a:rPr>
              <a:t>⏱ 적용: '27.1.1. 이후 지급받는 소득분부터  |  이유: 법인세율 인상에 따른 이중과세 조정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solidFill>
            <a:srgbClr val="E8EEFB"/>
          </a:solidFill>
          <a:ln w="12700">
            <a:solidFill>
              <a:srgbClr val="CBD5E1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solidFill>
            <a:srgbClr val="FEF3C7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334155"/>
                </a:solidFill>
              </a:rPr>
              <a:t>현  행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D4ED8"/>
                </a:solidFill>
              </a:rPr>
              <a:t>개  정  안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572000" y="786384"/>
            <a:ext cx="0" cy="4087368"/>
          </a:xfrm>
          <a:prstGeom prst="line">
            <a:avLst/>
          </a:prstGeom>
          <a:noFill/>
          <a:ln w="15240">
            <a:solidFill>
              <a:srgbClr val="CBD5E1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256032" y="1170432"/>
            <a:ext cx="4261104" cy="1815084"/>
          </a:xfrm>
          <a:prstGeom prst="rect">
            <a:avLst/>
          </a:prstGeom>
          <a:solidFill>
            <a:srgbClr val="F8FAFF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256032" y="1170432"/>
            <a:ext cx="45720" cy="1815084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626864" y="1170432"/>
            <a:ext cx="4261104" cy="1815084"/>
          </a:xfrm>
          <a:prstGeom prst="rect">
            <a:avLst/>
          </a:prstGeom>
          <a:solidFill>
            <a:srgbClr val="FEFCE8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4626864" y="1170432"/>
            <a:ext cx="45720" cy="1815084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347472" y="1207008"/>
            <a:ext cx="4114800" cy="17602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□ 배당소득 이중과세 조정방식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① 배당소득 계산 시 배당가산율을 곱한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금액(배당가산액)을 가산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- 배당가산액 = 배당소득 × 10%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4718304" y="1207008"/>
            <a:ext cx="4096512" cy="17602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□ 배당가산율 조정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① (좌 동)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 - 배당가산액 = 배당소득 × 11%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   ※ 변경된 법인세 최저세율(10%)을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     기준으로 가산율 산정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     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256032" y="3022092"/>
            <a:ext cx="4261104" cy="1549908"/>
          </a:xfrm>
          <a:prstGeom prst="rect">
            <a:avLst/>
          </a:prstGeom>
          <a:solidFill>
            <a:srgbClr val="FFFFFF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256032" y="3022092"/>
            <a:ext cx="45720" cy="1815084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4626864" y="3022092"/>
            <a:ext cx="4261104" cy="1549908"/>
          </a:xfrm>
          <a:prstGeom prst="rect">
            <a:avLst/>
          </a:prstGeom>
          <a:solidFill>
            <a:srgbClr val="FFFBEB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4626864" y="3022092"/>
            <a:ext cx="45719" cy="1549908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347472" y="3058668"/>
            <a:ext cx="4114800" cy="17602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② 배당가산액을 종합소득 산출세액에서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공제(배당세액공제) → (좌 동)</a:t>
            </a:r>
            <a:endParaRPr lang="en-US" sz="1050" dirty="0"/>
          </a:p>
        </p:txBody>
      </p:sp>
      <p:sp>
        <p:nvSpPr>
          <p:cNvPr id="25" name="Text 23"/>
          <p:cNvSpPr/>
          <p:nvPr/>
        </p:nvSpPr>
        <p:spPr>
          <a:xfrm>
            <a:off x="4718304" y="3058668"/>
            <a:ext cx="4096512" cy="17602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② (좌 동)</a:t>
            </a:r>
            <a:endParaRPr lang="en-US" sz="10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1D4ED8"/>
          </a:solidFill>
          <a:ln w="6350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l"/>
            <a:r>
              <a:rPr sz="1450" b="1">
                <a:solidFill>
                  <a:srgbClr val="FFFFFF"/>
                </a:solidFill>
              </a:rPr>
              <a:t>소득세 ⑧  고가주택 2주택자의 간주임대료 과세대상 구체화  (소득령 §53②)</a:t>
            </a:r>
          </a:p>
        </p:txBody>
      </p:sp>
      <p:sp>
        <p:nvSpPr>
          <p:cNvPr id="4" name="Rectangle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ctr"/>
            <a:r>
              <a:rPr sz="950" b="1">
                <a:solidFill>
                  <a:srgbClr val="1A2E5A"/>
                </a:solidFill>
              </a:rPr>
              <a:t>02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032" y="786384"/>
            <a:ext cx="4224528" cy="3749039"/>
          </a:xfrm>
          <a:prstGeom prst="rect">
            <a:avLst/>
          </a:prstGeom>
          <a:solidFill>
            <a:srgbClr val="F8FAFF"/>
          </a:solidFill>
          <a:ln w="6350">
            <a:solidFill>
              <a:srgbClr val="CB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solidFill>
            <a:srgbClr val="94A3B8"/>
          </a:solidFill>
          <a:ln w="6350">
            <a:solidFill>
              <a:srgbClr val="94A3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56032" y="786384"/>
            <a:ext cx="50292" cy="3749039"/>
          </a:xfrm>
          <a:prstGeom prst="rect">
            <a:avLst/>
          </a:prstGeom>
          <a:solidFill>
            <a:srgbClr val="64748B"/>
          </a:solidFill>
          <a:ln w="6350">
            <a:solidFill>
              <a:srgbClr val="6474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</a:rPr>
              <a:t>현  행  (신 설)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63440" y="786384"/>
            <a:ext cx="4224528" cy="3749039"/>
          </a:xfrm>
          <a:prstGeom prst="rect">
            <a:avLst/>
          </a:prstGeom>
          <a:solidFill>
            <a:srgbClr val="FEFCE8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solidFill>
            <a:srgbClr val="1D4ED8"/>
          </a:solidFill>
          <a:ln w="6350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663440" y="786384"/>
            <a:ext cx="50292" cy="3749039"/>
          </a:xfrm>
          <a:prstGeom prst="rect">
            <a:avLst/>
          </a:prstGeom>
          <a:solidFill>
            <a:srgbClr val="1D4ED8"/>
          </a:solidFill>
          <a:ln w="6350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</a:rPr>
              <a:t>개  정  안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7472" y="1188720"/>
            <a:ext cx="4087368" cy="3291839"/>
          </a:xfrm>
          <a:prstGeom prst="rect">
            <a:avLst/>
          </a:prstGeom>
          <a:noFill/>
        </p:spPr>
        <p:txBody>
          <a:bodyPr wrap="square" lIns="38100" tIns="50800" rIns="38100" bIns="25400" anchor="t">
            <a:spAutoFit/>
          </a:bodyPr>
          <a:lstStyle/>
          <a:p>
            <a:r>
              <a:rPr sz="1050" b="0">
                <a:solidFill>
                  <a:srgbClr val="1A2340"/>
                </a:solidFill>
              </a:rPr>
              <a:t>&lt; 신 설 &gt;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고가주택(기준시가 12억원 초과) 2주택자에 대한</a:t>
            </a:r>
          </a:p>
          <a:p>
            <a:r>
              <a:rPr sz="1050" b="0">
                <a:solidFill>
                  <a:srgbClr val="1A2340"/>
                </a:solidFill>
              </a:rPr>
              <a:t>전세보증금 간주임대료 과세 규정 없음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→ 전세보증금 전액에 대해 간주임대료 과세</a:t>
            </a:r>
          </a:p>
          <a:p>
            <a:r>
              <a:rPr sz="1050" b="0">
                <a:solidFill>
                  <a:srgbClr val="1A2340"/>
                </a:solidFill>
              </a:rPr>
              <a:t>  (기준시가 12억원 초과 주택 2채 이상 보유자)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54880" y="1188720"/>
            <a:ext cx="4087368" cy="3291839"/>
          </a:xfrm>
          <a:prstGeom prst="rect">
            <a:avLst/>
          </a:prstGeom>
          <a:noFill/>
        </p:spPr>
        <p:txBody>
          <a:bodyPr wrap="square" lIns="38100" tIns="50800" rIns="38100" bIns="25400" anchor="t">
            <a:spAutoFit/>
          </a:bodyPr>
          <a:lstStyle/>
          <a:p>
            <a:r>
              <a:rPr sz="1050" b="0">
                <a:solidFill>
                  <a:srgbClr val="1D4ED8"/>
                </a:solidFill>
              </a:rPr>
              <a:t>□ 고가주택(기준시가 12억원 초과) 2주택자의</a:t>
            </a:r>
          </a:p>
          <a:p>
            <a:r>
              <a:rPr sz="1050" b="0">
                <a:solidFill>
                  <a:srgbClr val="1D4ED8"/>
                </a:solidFill>
              </a:rPr>
              <a:t>  전세보증금에 대한 간주임대료 과세 대상 구체화</a:t>
            </a:r>
          </a:p>
          <a:p>
            <a:endParaRPr sz="1050" b="0">
              <a:solidFill>
                <a:srgbClr val="1D4ED8"/>
              </a:solidFill>
            </a:endParaRPr>
          </a:p>
          <a:p>
            <a:r>
              <a:rPr sz="1050" b="0">
                <a:solidFill>
                  <a:srgbClr val="1D4ED8"/>
                </a:solidFill>
              </a:rPr>
              <a:t>o 전세보증금 합계액이 12억원을 초과하는 경우</a:t>
            </a:r>
          </a:p>
          <a:p>
            <a:r>
              <a:rPr sz="1050" b="0">
                <a:solidFill>
                  <a:srgbClr val="1D4ED8"/>
                </a:solidFill>
              </a:rPr>
              <a:t>  간주임대료 과세 대상에 해당</a:t>
            </a:r>
          </a:p>
          <a:p>
            <a:endParaRPr sz="1050" b="0">
              <a:solidFill>
                <a:srgbClr val="1D4ED8"/>
              </a:solidFill>
            </a:endParaRPr>
          </a:p>
          <a:p>
            <a:r>
              <a:rPr sz="1050" b="0">
                <a:solidFill>
                  <a:srgbClr val="1D4ED8"/>
                </a:solidFill>
              </a:rPr>
              <a:t>  ※ '23.12월 소득세법 개정, '26.1.1. 시행</a:t>
            </a:r>
          </a:p>
          <a:p>
            <a:r>
              <a:rPr sz="1050" b="0">
                <a:solidFill>
                  <a:srgbClr val="1D4ED8"/>
                </a:solidFill>
              </a:rPr>
              <a:t>  ※ 과세대상이 되는 전세보증금 금액 기준은</a:t>
            </a:r>
          </a:p>
          <a:p>
            <a:r>
              <a:rPr sz="1050" b="0">
                <a:solidFill>
                  <a:srgbClr val="1D4ED8"/>
                </a:solidFill>
              </a:rPr>
              <a:t>     시행령에 위임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347472" y="4572000"/>
            <a:ext cx="8503920" cy="274320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l"/>
            <a:r>
              <a:rPr sz="950" b="0">
                <a:solidFill>
                  <a:srgbClr val="92400E"/>
                </a:solidFill>
              </a:rPr>
              <a:t>⏱ 적용: '26.1.1. 이후 발생하는 소득분부터  |  개정이유: 과세형평 제고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</p:spPr>
        <p:txBody>
          <a:bodyPr wrap="square" lIns="25400" tIns="25400" rIns="25400" bIns="25400" anchor="ctr">
            <a:spAutoFit/>
          </a:bodyPr>
          <a:lstStyle/>
          <a:p>
            <a:pPr algn="ctr"/>
            <a:r>
              <a:rPr sz="850" b="0">
                <a:solidFill>
                  <a:srgbClr val="718096"/>
                </a:solidFill>
              </a:rPr>
              <a:t>이패스코리아 정아름  |  2026 개정세법  |  전산세무 1급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1D4ED8"/>
          </a:solidFill>
          <a:ln w="6350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r>
              <a:rPr sz="1450" b="1" i="0">
                <a:solidFill>
                  <a:srgbClr val="FFFFFF"/>
                </a:solidFill>
              </a:rPr>
              <a:t>소득세 ⑨  야간근로수당이 비과세되는 생산직근로자 등 대상 확대  (소득령 §17)</a:t>
            </a:r>
          </a:p>
        </p:txBody>
      </p:sp>
      <p:sp>
        <p:nvSpPr>
          <p:cNvPr id="4" name="Rectangle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950" b="1" i="0">
                <a:solidFill>
                  <a:srgbClr val="1A2E5A"/>
                </a:solidFill>
              </a:rPr>
              <a:t>03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032" y="786384"/>
            <a:ext cx="4224528" cy="3749039"/>
          </a:xfrm>
          <a:prstGeom prst="rect">
            <a:avLst/>
          </a:prstGeom>
          <a:solidFill>
            <a:srgbClr val="F8FAFF"/>
          </a:solidFill>
          <a:ln w="6350">
            <a:solidFill>
              <a:srgbClr val="CB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solidFill>
            <a:srgbClr val="94A3B8"/>
          </a:solidFill>
          <a:ln w="6350">
            <a:solidFill>
              <a:srgbClr val="94A3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56032" y="786384"/>
            <a:ext cx="50292" cy="3749039"/>
          </a:xfrm>
          <a:prstGeom prst="rect">
            <a:avLst/>
          </a:prstGeom>
          <a:solidFill>
            <a:srgbClr val="64748B"/>
          </a:solidFill>
          <a:ln w="6350">
            <a:solidFill>
              <a:srgbClr val="6474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</a:rPr>
              <a:t>현  행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7472" y="1188720"/>
            <a:ext cx="4087368" cy="3291839"/>
          </a:xfrm>
          <a:prstGeom prst="rect">
            <a:avLst/>
          </a:prstGeom>
          <a:noFill/>
        </p:spPr>
        <p:txBody>
          <a:bodyPr wrap="square" lIns="50800" tIns="63500" rIns="38100" bIns="25400" anchor="t">
            <a:spAutoFit/>
          </a:bodyPr>
          <a:lstStyle/>
          <a:p>
            <a:r>
              <a:rPr sz="1050" b="0">
                <a:solidFill>
                  <a:srgbClr val="1A2340"/>
                </a:solidFill>
              </a:rPr>
              <a:t>□ 생산직 근로자 야간근로수당 비과세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o 비과세 기준</a:t>
            </a:r>
          </a:p>
          <a:p>
            <a:r>
              <a:rPr sz="1050" b="0">
                <a:solidFill>
                  <a:srgbClr val="1A2340"/>
                </a:solidFill>
              </a:rPr>
              <a:t>  - (월정액 급여) 210만원 이하</a:t>
            </a:r>
          </a:p>
          <a:p>
            <a:r>
              <a:rPr sz="1050" b="0">
                <a:solidFill>
                  <a:srgbClr val="1A2340"/>
                </a:solidFill>
              </a:rPr>
              <a:t>    ※ 봉급·급료·보수 및 유사한 성질의</a:t>
            </a:r>
          </a:p>
          <a:p>
            <a:r>
              <a:rPr sz="1050" b="0">
                <a:solidFill>
                  <a:srgbClr val="1A2340"/>
                </a:solidFill>
              </a:rPr>
              <a:t>      급여총액에서 연장·야간근로 등</a:t>
            </a:r>
          </a:p>
          <a:p>
            <a:r>
              <a:rPr sz="1050" b="0">
                <a:solidFill>
                  <a:srgbClr val="1A2340"/>
                </a:solidFill>
              </a:rPr>
              <a:t>      급여를 뺀 금액</a:t>
            </a:r>
          </a:p>
          <a:p>
            <a:r>
              <a:rPr sz="1050" b="0">
                <a:solidFill>
                  <a:srgbClr val="1A2340"/>
                </a:solidFill>
              </a:rPr>
              <a:t>  - (총급여액) 직전 과세기간</a:t>
            </a:r>
          </a:p>
          <a:p>
            <a:r>
              <a:rPr sz="1050" b="0">
                <a:solidFill>
                  <a:srgbClr val="1A2340"/>
                </a:solidFill>
              </a:rPr>
              <a:t>      3,000만원 이하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o 비과세 한도: 연간 240만원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63440" y="786384"/>
            <a:ext cx="4224528" cy="3749039"/>
          </a:xfrm>
          <a:prstGeom prst="rect">
            <a:avLst/>
          </a:prstGeom>
          <a:solidFill>
            <a:srgbClr val="FEFCE8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solidFill>
            <a:srgbClr val="1D4ED8"/>
          </a:solidFill>
          <a:ln w="6350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663440" y="786384"/>
            <a:ext cx="50292" cy="3749039"/>
          </a:xfrm>
          <a:prstGeom prst="rect">
            <a:avLst/>
          </a:prstGeom>
          <a:solidFill>
            <a:srgbClr val="1D4ED8"/>
          </a:solidFill>
          <a:ln w="6350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</a:rPr>
              <a:t>개  정  안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54880" y="1188720"/>
            <a:ext cx="4087368" cy="3291839"/>
          </a:xfrm>
          <a:prstGeom prst="rect">
            <a:avLst/>
          </a:prstGeom>
          <a:noFill/>
        </p:spPr>
        <p:txBody>
          <a:bodyPr wrap="square" lIns="50800" tIns="63500" rIns="38100" bIns="25400" anchor="t">
            <a:spAutoFit/>
          </a:bodyPr>
          <a:lstStyle/>
          <a:p>
            <a:r>
              <a:rPr sz="1050" b="0">
                <a:solidFill>
                  <a:srgbClr val="1D4ED8"/>
                </a:solidFill>
              </a:rPr>
              <a:t>□ 비과세 대상 확대</a:t>
            </a:r>
          </a:p>
          <a:p>
            <a:endParaRPr sz="1050" b="0">
              <a:solidFill>
                <a:srgbClr val="1D4ED8"/>
              </a:solidFill>
            </a:endParaRPr>
          </a:p>
          <a:p>
            <a:r>
              <a:rPr sz="1050" b="0">
                <a:solidFill>
                  <a:srgbClr val="1D4ED8"/>
                </a:solidFill>
              </a:rPr>
              <a:t>o 비과세 기준</a:t>
            </a:r>
          </a:p>
          <a:p>
            <a:r>
              <a:rPr sz="1050" b="0">
                <a:solidFill>
                  <a:srgbClr val="1D4ED8"/>
                </a:solidFill>
              </a:rPr>
              <a:t>  - (월정액 급여)</a:t>
            </a:r>
          </a:p>
          <a:p>
            <a:r>
              <a:rPr sz="1050" b="0">
                <a:solidFill>
                  <a:srgbClr val="1D4ED8"/>
                </a:solidFill>
              </a:rPr>
              <a:t>    210만원 이하 → 260만원 이하로 상향</a:t>
            </a:r>
          </a:p>
          <a:p>
            <a:endParaRPr sz="1050" b="0">
              <a:solidFill>
                <a:srgbClr val="1D4ED8"/>
              </a:solidFill>
            </a:endParaRPr>
          </a:p>
          <a:p>
            <a:endParaRPr sz="1050" b="0">
              <a:solidFill>
                <a:srgbClr val="1D4ED8"/>
              </a:solidFill>
            </a:endParaRPr>
          </a:p>
          <a:p>
            <a:r>
              <a:rPr sz="1050" b="0">
                <a:solidFill>
                  <a:srgbClr val="1D4ED8"/>
                </a:solidFill>
              </a:rPr>
              <a:t>  - (총급여액) 직전 과세기간</a:t>
            </a:r>
          </a:p>
          <a:p>
            <a:r>
              <a:rPr sz="1050" b="0">
                <a:solidFill>
                  <a:srgbClr val="1D4ED8"/>
                </a:solidFill>
              </a:rPr>
              <a:t>    3,000만원 이하 → 3,700만원 이하로 상향</a:t>
            </a:r>
          </a:p>
          <a:p>
            <a:endParaRPr sz="1050" b="0">
              <a:solidFill>
                <a:srgbClr val="1D4ED8"/>
              </a:solidFill>
            </a:endParaRPr>
          </a:p>
          <a:p>
            <a:r>
              <a:rPr sz="1050" b="0">
                <a:solidFill>
                  <a:srgbClr val="1D4ED8"/>
                </a:solidFill>
              </a:rPr>
              <a:t>o 비과세 한도: 연간 240만원 (좌 동)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347472" y="4572000"/>
            <a:ext cx="8503920" cy="274320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r>
              <a:rPr sz="950" b="0" i="0">
                <a:solidFill>
                  <a:srgbClr val="92400E"/>
                </a:solidFill>
              </a:rPr>
              <a:t>⏱ 적용: 영 시행일이 속하는 과세기간에 지급받는 분부터  |  이유: 저소득 근로자 지원 강화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850" b="0" i="0">
                <a:solidFill>
                  <a:srgbClr val="718096"/>
                </a:solidFill>
              </a:rPr>
              <a:t>이패스코리아 정아름  |  2026 개정세법  |  전산세무 1급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1D4ED8"/>
          </a:solidFill>
          <a:ln w="6350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r>
              <a:rPr sz="1450" b="1" i="0">
                <a:solidFill>
                  <a:srgbClr val="FFFFFF"/>
                </a:solidFill>
              </a:rPr>
              <a:t>소득세 ⑩  연금소득 원천징수세율 인하  (소득법 §129)</a:t>
            </a:r>
          </a:p>
        </p:txBody>
      </p:sp>
      <p:sp>
        <p:nvSpPr>
          <p:cNvPr id="4" name="Rectangle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950" b="1" i="0">
                <a:solidFill>
                  <a:srgbClr val="1A2E5A"/>
                </a:solidFill>
              </a:rPr>
              <a:t>03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032" y="786384"/>
            <a:ext cx="4224528" cy="3749039"/>
          </a:xfrm>
          <a:prstGeom prst="rect">
            <a:avLst/>
          </a:prstGeom>
          <a:solidFill>
            <a:srgbClr val="F8FAFF"/>
          </a:solidFill>
          <a:ln w="6350">
            <a:solidFill>
              <a:srgbClr val="CB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solidFill>
            <a:srgbClr val="94A3B8"/>
          </a:solidFill>
          <a:ln w="6350">
            <a:solidFill>
              <a:srgbClr val="94A3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56032" y="786384"/>
            <a:ext cx="50292" cy="3749039"/>
          </a:xfrm>
          <a:prstGeom prst="rect">
            <a:avLst/>
          </a:prstGeom>
          <a:solidFill>
            <a:srgbClr val="64748B"/>
          </a:solidFill>
          <a:ln w="6350">
            <a:solidFill>
              <a:srgbClr val="6474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</a:rPr>
              <a:t>현  행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7472" y="1188720"/>
            <a:ext cx="4087368" cy="3291839"/>
          </a:xfrm>
          <a:prstGeom prst="rect">
            <a:avLst/>
          </a:prstGeom>
          <a:noFill/>
        </p:spPr>
        <p:txBody>
          <a:bodyPr wrap="square" lIns="50800" tIns="63500" rIns="38100" bIns="25400" anchor="t">
            <a:spAutoFit/>
          </a:bodyPr>
          <a:lstStyle/>
          <a:p>
            <a:r>
              <a:rPr sz="1050" b="0">
                <a:solidFill>
                  <a:srgbClr val="1A2340"/>
                </a:solidFill>
              </a:rPr>
              <a:t>□ 사적연금 연금수령시 분리과세 세율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o 연금소득자 나이별 세율</a:t>
            </a:r>
          </a:p>
          <a:p>
            <a:r>
              <a:rPr sz="1050" b="0">
                <a:solidFill>
                  <a:srgbClr val="1A2340"/>
                </a:solidFill>
              </a:rPr>
              <a:t>  - 70세 미만: 5%</a:t>
            </a:r>
          </a:p>
          <a:p>
            <a:r>
              <a:rPr sz="1050" b="0">
                <a:solidFill>
                  <a:srgbClr val="1A2340"/>
                </a:solidFill>
              </a:rPr>
              <a:t>  - 70세 이상 80세 미만: 4%</a:t>
            </a:r>
          </a:p>
          <a:p>
            <a:r>
              <a:rPr sz="1050" b="0">
                <a:solidFill>
                  <a:srgbClr val="1A2340"/>
                </a:solidFill>
              </a:rPr>
              <a:t>  - 80세 이상: 3%</a:t>
            </a:r>
          </a:p>
          <a:p>
            <a:r>
              <a:rPr sz="1050" b="0">
                <a:solidFill>
                  <a:srgbClr val="1A2340"/>
                </a:solidFill>
              </a:rPr>
              <a:t>o 사망까지 종신계약에 따라 연금 수령 시:</a:t>
            </a:r>
          </a:p>
          <a:p>
            <a:r>
              <a:rPr sz="1050" b="0">
                <a:solidFill>
                  <a:srgbClr val="1A2340"/>
                </a:solidFill>
              </a:rPr>
              <a:t>  4%</a:t>
            </a:r>
          </a:p>
          <a:p>
            <a:r>
              <a:rPr sz="1050" b="0">
                <a:solidFill>
                  <a:srgbClr val="1A2340"/>
                </a:solidFill>
              </a:rPr>
              <a:t>  ※ 종신계약 수령나이별 세율과 4% 중</a:t>
            </a:r>
          </a:p>
          <a:p>
            <a:r>
              <a:rPr sz="1050" b="0">
                <a:solidFill>
                  <a:srgbClr val="1A2340"/>
                </a:solidFill>
              </a:rPr>
              <a:t>    낮은 세율 적용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□ 이연퇴직소득 연금수령시 분리과세</a:t>
            </a:r>
          </a:p>
          <a:p>
            <a:r>
              <a:rPr sz="1050" b="0">
                <a:solidFill>
                  <a:srgbClr val="1A2340"/>
                </a:solidFill>
              </a:rPr>
              <a:t>o 10년 이하: 이연퇴직소득세액의 70%</a:t>
            </a:r>
          </a:p>
          <a:p>
            <a:r>
              <a:rPr sz="1050" b="0">
                <a:solidFill>
                  <a:srgbClr val="1A2340"/>
                </a:solidFill>
              </a:rPr>
              <a:t>o 10년 초과: 이연퇴직소득세액의 60%</a:t>
            </a:r>
          </a:p>
          <a:p>
            <a:r>
              <a:rPr sz="1050" b="0">
                <a:solidFill>
                  <a:srgbClr val="1A2340"/>
                </a:solidFill>
              </a:rPr>
              <a:t>  〈신 설〉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63440" y="786384"/>
            <a:ext cx="4224528" cy="3749039"/>
          </a:xfrm>
          <a:prstGeom prst="rect">
            <a:avLst/>
          </a:prstGeom>
          <a:solidFill>
            <a:srgbClr val="FEFCE8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solidFill>
            <a:srgbClr val="1D4ED8"/>
          </a:solidFill>
          <a:ln w="6350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663440" y="786384"/>
            <a:ext cx="50292" cy="3749039"/>
          </a:xfrm>
          <a:prstGeom prst="rect">
            <a:avLst/>
          </a:prstGeom>
          <a:solidFill>
            <a:srgbClr val="1D4ED8"/>
          </a:solidFill>
          <a:ln w="6350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</a:rPr>
              <a:t>개  정  안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54880" y="1188720"/>
            <a:ext cx="4087368" cy="3291839"/>
          </a:xfrm>
          <a:prstGeom prst="rect">
            <a:avLst/>
          </a:prstGeom>
          <a:noFill/>
        </p:spPr>
        <p:txBody>
          <a:bodyPr wrap="square" lIns="50800" tIns="63500" rIns="38100" bIns="25400" anchor="t">
            <a:spAutoFit/>
          </a:bodyPr>
          <a:lstStyle/>
          <a:p>
            <a:r>
              <a:rPr sz="1050" b="0">
                <a:solidFill>
                  <a:srgbClr val="1D4ED8"/>
                </a:solidFill>
              </a:rPr>
              <a:t>□ 사적연금 세율 (좌 동)</a:t>
            </a:r>
          </a:p>
          <a:p>
            <a:endParaRPr sz="1050" b="0">
              <a:solidFill>
                <a:srgbClr val="1D4ED8"/>
              </a:solidFill>
            </a:endParaRPr>
          </a:p>
          <a:p>
            <a:r>
              <a:rPr sz="1050" b="0">
                <a:solidFill>
                  <a:srgbClr val="1D4ED8"/>
                </a:solidFill>
              </a:rPr>
              <a:t>o 연금소득자 나이별 세율 (좌 동)</a:t>
            </a:r>
          </a:p>
          <a:p>
            <a:endParaRPr sz="1050" b="0">
              <a:solidFill>
                <a:srgbClr val="1D4ED8"/>
              </a:solidFill>
            </a:endParaRPr>
          </a:p>
          <a:p>
            <a:endParaRPr sz="1050" b="0">
              <a:solidFill>
                <a:srgbClr val="1D4ED8"/>
              </a:solidFill>
            </a:endParaRPr>
          </a:p>
          <a:p>
            <a:endParaRPr sz="1050" b="0">
              <a:solidFill>
                <a:srgbClr val="1D4ED8"/>
              </a:solidFill>
            </a:endParaRPr>
          </a:p>
          <a:p>
            <a:r>
              <a:rPr sz="1050" b="0">
                <a:solidFill>
                  <a:srgbClr val="1D4ED8"/>
                </a:solidFill>
              </a:rPr>
              <a:t>o 사망까지 종신계약에 따라 연금 수령 시:</a:t>
            </a:r>
          </a:p>
          <a:p>
            <a:r>
              <a:rPr sz="1050" b="0">
                <a:solidFill>
                  <a:srgbClr val="1D4ED8"/>
                </a:solidFill>
              </a:rPr>
              <a:t>  4% → 3%로 인하</a:t>
            </a:r>
          </a:p>
          <a:p>
            <a:r>
              <a:rPr sz="1050" b="0">
                <a:solidFill>
                  <a:srgbClr val="1D4ED8"/>
                </a:solidFill>
              </a:rPr>
              <a:t>  ※ 종신계약 수령나이별 세율과 4% 중</a:t>
            </a:r>
          </a:p>
          <a:p>
            <a:r>
              <a:rPr sz="1050" b="0">
                <a:solidFill>
                  <a:srgbClr val="1D4ED8"/>
                </a:solidFill>
              </a:rPr>
              <a:t>    낮은 세율 적용 (좌 동)</a:t>
            </a:r>
          </a:p>
          <a:p>
            <a:endParaRPr sz="1050" b="0">
              <a:solidFill>
                <a:srgbClr val="1D4ED8"/>
              </a:solidFill>
            </a:endParaRPr>
          </a:p>
          <a:p>
            <a:r>
              <a:rPr sz="1050" b="0">
                <a:solidFill>
                  <a:srgbClr val="1D4ED8"/>
                </a:solidFill>
              </a:rPr>
              <a:t>□ 이연퇴직소득 연금수령시 분리과세</a:t>
            </a:r>
          </a:p>
          <a:p>
            <a:r>
              <a:rPr sz="1050" b="0">
                <a:solidFill>
                  <a:srgbClr val="1D4ED8"/>
                </a:solidFill>
              </a:rPr>
              <a:t>o 10년 이하: (좌 동) 70%</a:t>
            </a:r>
          </a:p>
          <a:p>
            <a:r>
              <a:rPr sz="1050" b="0">
                <a:solidFill>
                  <a:srgbClr val="1D4ED8"/>
                </a:solidFill>
              </a:rPr>
              <a:t>o 10년 초과 20년 이하: 이연퇴직소득세액의 60%</a:t>
            </a:r>
          </a:p>
          <a:p>
            <a:r>
              <a:rPr sz="1050" b="0">
                <a:solidFill>
                  <a:srgbClr val="1D4ED8"/>
                </a:solidFill>
              </a:rPr>
              <a:t>o 20년 초과: 이연퇴직소득세액의 50% (신설)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347472" y="4572000"/>
            <a:ext cx="8503920" cy="274320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r>
              <a:rPr sz="950" b="0" i="0">
                <a:solidFill>
                  <a:srgbClr val="92400E"/>
                </a:solidFill>
              </a:rPr>
              <a:t>⏱ 적용: 영 시행일 이후 지급받는 분부터  |  이유: 장기 연금 수령 유도 및 노후소득 지원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850" b="0" i="0">
                <a:solidFill>
                  <a:srgbClr val="718096"/>
                </a:solidFill>
              </a:rPr>
              <a:t>이패스코리아 정아름  |  2026 개정세법  |  전산세무 1급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450" b="1" dirty="0" err="1">
                <a:solidFill>
                  <a:srgbClr val="FFFFFF"/>
                </a:solidFill>
              </a:rPr>
              <a:t>소득세</a:t>
            </a:r>
            <a:r>
              <a:rPr lang="en-US" sz="1450" b="1" dirty="0">
                <a:solidFill>
                  <a:srgbClr val="FFFFFF"/>
                </a:solidFill>
              </a:rPr>
              <a:t> </a:t>
            </a:r>
            <a:r>
              <a:rPr lang="ko-KR" altLang="en-US" b="1" dirty="0">
                <a:solidFill>
                  <a:srgbClr val="FFFFFF"/>
                </a:solidFill>
              </a:rPr>
              <a:t>⑪</a:t>
            </a:r>
            <a:r>
              <a:rPr lang="ko-KR" altLang="en-US" sz="1450" b="1" dirty="0">
                <a:solidFill>
                  <a:srgbClr val="FFFFFF"/>
                </a:solidFill>
              </a:rPr>
              <a:t> </a:t>
            </a:r>
            <a:r>
              <a:rPr lang="en-US" sz="1450" b="1" dirty="0" err="1">
                <a:solidFill>
                  <a:srgbClr val="FFFFFF"/>
                </a:solidFill>
              </a:rPr>
              <a:t>자녀</a:t>
            </a:r>
            <a:r>
              <a:rPr lang="en-US" sz="1450" b="1" dirty="0">
                <a:solidFill>
                  <a:srgbClr val="FFFFFF"/>
                </a:solidFill>
              </a:rPr>
              <a:t> 수에 따라 신용카드 소득공제 한도 확대  (조특법 §126의2)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A2E5A"/>
                </a:solidFill>
              </a:rPr>
              <a:t>03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718096"/>
                </a:solidFill>
              </a:rPr>
              <a:t>이패스코리아 정아름  |  2026 개정세법  |  전산세무 1급</a:t>
            </a:r>
            <a:endParaRPr lang="en-US" sz="850" dirty="0"/>
          </a:p>
        </p:txBody>
      </p:sp>
      <p:sp>
        <p:nvSpPr>
          <p:cNvPr id="7" name="Text 5"/>
          <p:cNvSpPr/>
          <p:nvPr/>
        </p:nvSpPr>
        <p:spPr>
          <a:xfrm>
            <a:off x="256032" y="786384"/>
            <a:ext cx="8631936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D4ED8"/>
                </a:solidFill>
              </a:rPr>
              <a:t>▶ 신용카드 소득공제 기본한도 (단위: 만원)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256032" y="1060704"/>
            <a:ext cx="2176272" cy="530352"/>
          </a:xfrm>
          <a:prstGeom prst="rect">
            <a:avLst/>
          </a:prstGeom>
          <a:solidFill>
            <a:srgbClr val="1D4ED8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292608" y="1060704"/>
            <a:ext cx="210312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구  분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2432304" y="1060704"/>
            <a:ext cx="1536192" cy="530352"/>
          </a:xfrm>
          <a:prstGeom prst="rect">
            <a:avLst/>
          </a:prstGeom>
          <a:solidFill>
            <a:srgbClr val="1D4ED8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468880" y="1060704"/>
            <a:ext cx="146304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종전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(자녀수 무관)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3968496" y="1060704"/>
            <a:ext cx="1325880" cy="530352"/>
          </a:xfrm>
          <a:prstGeom prst="rect">
            <a:avLst/>
          </a:prstGeom>
          <a:solidFill>
            <a:srgbClr val="1D4ED8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005072" y="1060704"/>
            <a:ext cx="1252728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개정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무자녀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5294376" y="1060704"/>
            <a:ext cx="1664208" cy="530352"/>
          </a:xfrm>
          <a:prstGeom prst="rect">
            <a:avLst/>
          </a:prstGeom>
          <a:solidFill>
            <a:srgbClr val="1D4ED8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5330952" y="1060704"/>
            <a:ext cx="1591056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개정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자녀 1인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6958584" y="1060704"/>
            <a:ext cx="1929384" cy="530352"/>
          </a:xfrm>
          <a:prstGeom prst="rect">
            <a:avLst/>
          </a:prstGeom>
          <a:solidFill>
            <a:srgbClr val="1D4ED8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995160" y="1060704"/>
            <a:ext cx="1856232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개정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자녀 2인 이상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256032" y="1591056"/>
            <a:ext cx="2176272" cy="402336"/>
          </a:xfrm>
          <a:prstGeom prst="rect">
            <a:avLst/>
          </a:prstGeom>
          <a:solidFill>
            <a:srgbClr val="FFFFFF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292608" y="1591056"/>
            <a:ext cx="210312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총급여 7천만원 이하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2432304" y="1591056"/>
            <a:ext cx="1536192" cy="402336"/>
          </a:xfrm>
          <a:prstGeom prst="rect">
            <a:avLst/>
          </a:prstGeom>
          <a:solidFill>
            <a:srgbClr val="FFFFFF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2468880" y="1591056"/>
            <a:ext cx="146304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300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3968496" y="1591056"/>
            <a:ext cx="1325880" cy="402336"/>
          </a:xfrm>
          <a:prstGeom prst="rect">
            <a:avLst/>
          </a:prstGeom>
          <a:solidFill>
            <a:srgbClr val="FFFFFF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4005072" y="1591056"/>
            <a:ext cx="1252728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300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5294376" y="1591056"/>
            <a:ext cx="1664208" cy="402336"/>
          </a:xfrm>
          <a:prstGeom prst="rect">
            <a:avLst/>
          </a:prstGeom>
          <a:solidFill>
            <a:srgbClr val="EDE9FE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5330952" y="1591056"/>
            <a:ext cx="1591056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D4ED8"/>
                </a:solidFill>
              </a:rPr>
              <a:t>350</a:t>
            </a:r>
            <a:endParaRPr lang="en-US" sz="1050" dirty="0"/>
          </a:p>
        </p:txBody>
      </p:sp>
      <p:sp>
        <p:nvSpPr>
          <p:cNvPr id="26" name="Shape 24"/>
          <p:cNvSpPr/>
          <p:nvPr/>
        </p:nvSpPr>
        <p:spPr>
          <a:xfrm>
            <a:off x="6958584" y="1591056"/>
            <a:ext cx="1929384" cy="402336"/>
          </a:xfrm>
          <a:prstGeom prst="rect">
            <a:avLst/>
          </a:prstGeom>
          <a:solidFill>
            <a:srgbClr val="EDE9FE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6995160" y="1591056"/>
            <a:ext cx="1856232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D4ED8"/>
                </a:solidFill>
              </a:rPr>
              <a:t>400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256032" y="1993392"/>
            <a:ext cx="2176272" cy="402336"/>
          </a:xfrm>
          <a:prstGeom prst="rect">
            <a:avLst/>
          </a:prstGeom>
          <a:solidFill>
            <a:srgbClr val="F4F0FF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292608" y="1993392"/>
            <a:ext cx="210312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총급여 7천만원 초과</a:t>
            </a:r>
            <a:endParaRPr lang="en-US" sz="1050" dirty="0"/>
          </a:p>
        </p:txBody>
      </p:sp>
      <p:sp>
        <p:nvSpPr>
          <p:cNvPr id="30" name="Shape 28"/>
          <p:cNvSpPr/>
          <p:nvPr/>
        </p:nvSpPr>
        <p:spPr>
          <a:xfrm>
            <a:off x="2432304" y="1993392"/>
            <a:ext cx="1536192" cy="402336"/>
          </a:xfrm>
          <a:prstGeom prst="rect">
            <a:avLst/>
          </a:prstGeom>
          <a:solidFill>
            <a:srgbClr val="F4F0FF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2468880" y="1993392"/>
            <a:ext cx="146304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250</a:t>
            </a:r>
            <a:endParaRPr lang="en-US" sz="1050" dirty="0"/>
          </a:p>
        </p:txBody>
      </p:sp>
      <p:sp>
        <p:nvSpPr>
          <p:cNvPr id="32" name="Shape 30"/>
          <p:cNvSpPr/>
          <p:nvPr/>
        </p:nvSpPr>
        <p:spPr>
          <a:xfrm>
            <a:off x="3968496" y="1993392"/>
            <a:ext cx="1325880" cy="402336"/>
          </a:xfrm>
          <a:prstGeom prst="rect">
            <a:avLst/>
          </a:prstGeom>
          <a:solidFill>
            <a:srgbClr val="F4F0FF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4005072" y="1993392"/>
            <a:ext cx="1252728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250</a:t>
            </a:r>
            <a:endParaRPr lang="en-US" sz="1050" dirty="0"/>
          </a:p>
        </p:txBody>
      </p:sp>
      <p:sp>
        <p:nvSpPr>
          <p:cNvPr id="34" name="Shape 32"/>
          <p:cNvSpPr/>
          <p:nvPr/>
        </p:nvSpPr>
        <p:spPr>
          <a:xfrm>
            <a:off x="5294376" y="1993392"/>
            <a:ext cx="1664208" cy="402336"/>
          </a:xfrm>
          <a:prstGeom prst="rect">
            <a:avLst/>
          </a:prstGeom>
          <a:solidFill>
            <a:srgbClr val="EDE9FE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5330952" y="1993392"/>
            <a:ext cx="1591056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D4ED8"/>
                </a:solidFill>
              </a:rPr>
              <a:t>275</a:t>
            </a:r>
            <a:endParaRPr lang="en-US" sz="1050" dirty="0"/>
          </a:p>
        </p:txBody>
      </p:sp>
      <p:sp>
        <p:nvSpPr>
          <p:cNvPr id="36" name="Shape 34"/>
          <p:cNvSpPr/>
          <p:nvPr/>
        </p:nvSpPr>
        <p:spPr>
          <a:xfrm>
            <a:off x="6958584" y="1993392"/>
            <a:ext cx="1929384" cy="402336"/>
          </a:xfrm>
          <a:prstGeom prst="rect">
            <a:avLst/>
          </a:prstGeom>
          <a:solidFill>
            <a:srgbClr val="EDE9FE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6995160" y="1993392"/>
            <a:ext cx="1856232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D4ED8"/>
                </a:solidFill>
              </a:rPr>
              <a:t>300</a:t>
            </a:r>
            <a:endParaRPr lang="en-US" sz="1050" dirty="0"/>
          </a:p>
        </p:txBody>
      </p:sp>
      <p:sp>
        <p:nvSpPr>
          <p:cNvPr id="38" name="Text 36"/>
          <p:cNvSpPr/>
          <p:nvPr/>
        </p:nvSpPr>
        <p:spPr>
          <a:xfrm>
            <a:off x="256032" y="2532888"/>
            <a:ext cx="8631936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D4ED8"/>
                </a:solidFill>
              </a:rPr>
              <a:t>▶ 추가 공제 한도 (전통시장·대중교통·도서공연 등)</a:t>
            </a:r>
            <a:endParaRPr lang="en-US" sz="1100" dirty="0"/>
          </a:p>
        </p:txBody>
      </p:sp>
      <p:sp>
        <p:nvSpPr>
          <p:cNvPr id="39" name="Shape 37"/>
          <p:cNvSpPr/>
          <p:nvPr/>
        </p:nvSpPr>
        <p:spPr>
          <a:xfrm>
            <a:off x="256032" y="2807208"/>
            <a:ext cx="3200400" cy="384048"/>
          </a:xfrm>
          <a:prstGeom prst="rect">
            <a:avLst/>
          </a:prstGeom>
          <a:solidFill>
            <a:srgbClr val="1D4ED8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292608" y="2807208"/>
            <a:ext cx="31272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구  분</a:t>
            </a:r>
            <a:endParaRPr lang="en-US" sz="1050" dirty="0"/>
          </a:p>
        </p:txBody>
      </p:sp>
      <p:sp>
        <p:nvSpPr>
          <p:cNvPr id="41" name="Shape 39"/>
          <p:cNvSpPr/>
          <p:nvPr/>
        </p:nvSpPr>
        <p:spPr>
          <a:xfrm>
            <a:off x="3456432" y="2807208"/>
            <a:ext cx="2715768" cy="384048"/>
          </a:xfrm>
          <a:prstGeom prst="rect">
            <a:avLst/>
          </a:prstGeom>
          <a:solidFill>
            <a:srgbClr val="1D4ED8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3493008" y="2807208"/>
            <a:ext cx="2642616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총급여 7천만원 이하</a:t>
            </a:r>
            <a:endParaRPr lang="en-US" sz="1050" dirty="0"/>
          </a:p>
        </p:txBody>
      </p:sp>
      <p:sp>
        <p:nvSpPr>
          <p:cNvPr id="43" name="Shape 41"/>
          <p:cNvSpPr/>
          <p:nvPr/>
        </p:nvSpPr>
        <p:spPr>
          <a:xfrm>
            <a:off x="6172200" y="2807208"/>
            <a:ext cx="2715768" cy="384048"/>
          </a:xfrm>
          <a:prstGeom prst="rect">
            <a:avLst/>
          </a:prstGeom>
          <a:solidFill>
            <a:srgbClr val="1D4ED8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6208776" y="2807208"/>
            <a:ext cx="2642616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총급여 7천만원 초과</a:t>
            </a:r>
            <a:endParaRPr lang="en-US" sz="1050" dirty="0"/>
          </a:p>
        </p:txBody>
      </p:sp>
      <p:sp>
        <p:nvSpPr>
          <p:cNvPr id="45" name="Shape 43"/>
          <p:cNvSpPr/>
          <p:nvPr/>
        </p:nvSpPr>
        <p:spPr>
          <a:xfrm>
            <a:off x="256032" y="3191256"/>
            <a:ext cx="3200400" cy="347472"/>
          </a:xfrm>
          <a:prstGeom prst="rect">
            <a:avLst/>
          </a:prstGeom>
          <a:solidFill>
            <a:srgbClr val="FFFFFF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292608" y="3191256"/>
            <a:ext cx="312724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전통시장·대중교통 등</a:t>
            </a:r>
            <a:endParaRPr lang="en-US" sz="1050" dirty="0"/>
          </a:p>
        </p:txBody>
      </p:sp>
      <p:sp>
        <p:nvSpPr>
          <p:cNvPr id="47" name="Shape 45"/>
          <p:cNvSpPr/>
          <p:nvPr/>
        </p:nvSpPr>
        <p:spPr>
          <a:xfrm>
            <a:off x="3456432" y="3191256"/>
            <a:ext cx="2715768" cy="347472"/>
          </a:xfrm>
          <a:prstGeom prst="rect">
            <a:avLst/>
          </a:prstGeom>
          <a:solidFill>
            <a:srgbClr val="FFFFFF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48" name="Text 46"/>
          <p:cNvSpPr/>
          <p:nvPr/>
        </p:nvSpPr>
        <p:spPr>
          <a:xfrm>
            <a:off x="3493008" y="3191256"/>
            <a:ext cx="2642616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300</a:t>
            </a:r>
            <a:endParaRPr lang="en-US" sz="1050" dirty="0"/>
          </a:p>
        </p:txBody>
      </p:sp>
      <p:sp>
        <p:nvSpPr>
          <p:cNvPr id="49" name="Shape 47"/>
          <p:cNvSpPr/>
          <p:nvPr/>
        </p:nvSpPr>
        <p:spPr>
          <a:xfrm>
            <a:off x="6172200" y="3191256"/>
            <a:ext cx="2715768" cy="347472"/>
          </a:xfrm>
          <a:prstGeom prst="rect">
            <a:avLst/>
          </a:prstGeom>
          <a:solidFill>
            <a:srgbClr val="FFFFFF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50" name="Text 48"/>
          <p:cNvSpPr/>
          <p:nvPr/>
        </p:nvSpPr>
        <p:spPr>
          <a:xfrm>
            <a:off x="6208776" y="3191256"/>
            <a:ext cx="2642616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200</a:t>
            </a:r>
            <a:endParaRPr lang="en-US" sz="1050" dirty="0"/>
          </a:p>
        </p:txBody>
      </p:sp>
      <p:sp>
        <p:nvSpPr>
          <p:cNvPr id="51" name="Shape 49"/>
          <p:cNvSpPr/>
          <p:nvPr/>
        </p:nvSpPr>
        <p:spPr>
          <a:xfrm>
            <a:off x="256032" y="3538728"/>
            <a:ext cx="3200400" cy="347472"/>
          </a:xfrm>
          <a:prstGeom prst="rect">
            <a:avLst/>
          </a:prstGeom>
          <a:solidFill>
            <a:srgbClr val="F4F0FF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52" name="Text 50"/>
          <p:cNvSpPr/>
          <p:nvPr/>
        </p:nvSpPr>
        <p:spPr>
          <a:xfrm>
            <a:off x="292608" y="3538728"/>
            <a:ext cx="312724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도서공연 등</a:t>
            </a:r>
            <a:endParaRPr lang="en-US" sz="1050" dirty="0"/>
          </a:p>
        </p:txBody>
      </p:sp>
      <p:sp>
        <p:nvSpPr>
          <p:cNvPr id="53" name="Shape 51"/>
          <p:cNvSpPr/>
          <p:nvPr/>
        </p:nvSpPr>
        <p:spPr>
          <a:xfrm>
            <a:off x="3456432" y="3538728"/>
            <a:ext cx="2715768" cy="347472"/>
          </a:xfrm>
          <a:prstGeom prst="rect">
            <a:avLst/>
          </a:prstGeom>
          <a:solidFill>
            <a:srgbClr val="F4F0FF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54" name="Text 52"/>
          <p:cNvSpPr/>
          <p:nvPr/>
        </p:nvSpPr>
        <p:spPr>
          <a:xfrm>
            <a:off x="3493008" y="3538728"/>
            <a:ext cx="2642616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좌 동</a:t>
            </a:r>
            <a:endParaRPr lang="en-US" sz="1050" dirty="0"/>
          </a:p>
        </p:txBody>
      </p:sp>
      <p:sp>
        <p:nvSpPr>
          <p:cNvPr id="55" name="Shape 53"/>
          <p:cNvSpPr/>
          <p:nvPr/>
        </p:nvSpPr>
        <p:spPr>
          <a:xfrm>
            <a:off x="6172200" y="3538728"/>
            <a:ext cx="2715768" cy="347472"/>
          </a:xfrm>
          <a:prstGeom prst="rect">
            <a:avLst/>
          </a:prstGeom>
          <a:solidFill>
            <a:srgbClr val="F4F0FF"/>
          </a:solidFill>
          <a:ln w="6350">
            <a:solidFill>
              <a:srgbClr val="D6E4F7"/>
            </a:solidFill>
            <a:prstDash val="solid"/>
          </a:ln>
        </p:spPr>
      </p:sp>
      <p:sp>
        <p:nvSpPr>
          <p:cNvPr id="56" name="Text 54"/>
          <p:cNvSpPr/>
          <p:nvPr/>
        </p:nvSpPr>
        <p:spPr>
          <a:xfrm>
            <a:off x="6208776" y="3538728"/>
            <a:ext cx="2642616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–</a:t>
            </a:r>
            <a:endParaRPr lang="en-US" sz="1050" dirty="0"/>
          </a:p>
        </p:txBody>
      </p:sp>
      <p:sp>
        <p:nvSpPr>
          <p:cNvPr id="57" name="Text 5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92400E"/>
                </a:solidFill>
              </a:rPr>
              <a:t>⏱ 적용: '26.1.1. 이후 개시하는 과세기간부터 / 적용기한: '28.12.31. / 개정이유: 자녀 양육부담 완화</a:t>
            </a:r>
            <a:endParaRPr lang="en-US" sz="950" dirty="0"/>
          </a:p>
        </p:txBody>
      </p:sp>
      <p:sp>
        <p:nvSpPr>
          <p:cNvPr id="58" name="Text 56"/>
          <p:cNvSpPr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718096"/>
                </a:solidFill>
              </a:rPr>
              <a:t>이패스코리아 정아름  |  2026 개정세법  |  전산세무 1급</a:t>
            </a:r>
            <a:endParaRPr lang="en-US" sz="8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450" b="1" dirty="0" err="1">
                <a:solidFill>
                  <a:srgbClr val="FFFFFF"/>
                </a:solidFill>
              </a:rPr>
              <a:t>소득세</a:t>
            </a:r>
            <a:r>
              <a:rPr lang="en-US" sz="1450" b="1" dirty="0">
                <a:solidFill>
                  <a:srgbClr val="FFFFFF"/>
                </a:solidFill>
              </a:rPr>
              <a:t> </a:t>
            </a:r>
            <a:r>
              <a:rPr lang="en-US" altLang="ko-KR" b="1" dirty="0">
                <a:solidFill>
                  <a:srgbClr val="FFFFFF"/>
                </a:solidFill>
              </a:rPr>
              <a:t>⑫</a:t>
            </a:r>
            <a:r>
              <a:rPr lang="en-US" altLang="ko-KR" sz="1450" b="1" dirty="0">
                <a:solidFill>
                  <a:srgbClr val="FFFFFF"/>
                </a:solidFill>
              </a:rPr>
              <a:t> </a:t>
            </a:r>
            <a:r>
              <a:rPr lang="en-US" sz="1450" b="1" dirty="0">
                <a:solidFill>
                  <a:srgbClr val="FFFFFF"/>
                </a:solidFill>
              </a:rPr>
              <a:t>   월세 세액공제 적용 대상자 및 대상주택 확대  (조특법 §95의2, 조특령 §95)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A2E5A"/>
                </a:solidFill>
              </a:rPr>
              <a:t>03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718096"/>
                </a:solidFill>
              </a:rPr>
              <a:t>이패스코리아 정아름  |  2026 개정세법  |  전산세무 1급</a:t>
            </a:r>
            <a:endParaRPr lang="en-US" sz="850" dirty="0"/>
          </a:p>
        </p:txBody>
      </p:sp>
      <p:sp>
        <p:nvSpPr>
          <p:cNvPr id="7" name="Shape 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47472" y="4572000"/>
            <a:ext cx="8494776" cy="2834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92400E"/>
                </a:solidFill>
              </a:rPr>
              <a:t>⏱ 적용: '26.1.1. 이후 지출분(주말부부) / 영 시행일 속하는 과세기간 지출분(다자녀 면적 확대)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solidFill>
            <a:srgbClr val="E8EEFB"/>
          </a:solidFill>
          <a:ln w="12700">
            <a:solidFill>
              <a:srgbClr val="CBD5E1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solidFill>
            <a:srgbClr val="FEF3C7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334155"/>
                </a:solidFill>
              </a:rPr>
              <a:t>현  행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D4ED8"/>
                </a:solidFill>
              </a:rPr>
              <a:t>개  정  안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572000" y="786384"/>
            <a:ext cx="0" cy="4087368"/>
          </a:xfrm>
          <a:prstGeom prst="line">
            <a:avLst/>
          </a:prstGeom>
          <a:noFill/>
          <a:ln w="15240">
            <a:solidFill>
              <a:srgbClr val="CBD5E1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256032" y="1170432"/>
            <a:ext cx="4261104" cy="1815084"/>
          </a:xfrm>
          <a:prstGeom prst="rect">
            <a:avLst/>
          </a:prstGeom>
          <a:solidFill>
            <a:srgbClr val="F8FAFF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256032" y="1170432"/>
            <a:ext cx="45720" cy="1815084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626864" y="1170432"/>
            <a:ext cx="4261104" cy="1815084"/>
          </a:xfrm>
          <a:prstGeom prst="rect">
            <a:avLst/>
          </a:prstGeom>
          <a:solidFill>
            <a:srgbClr val="FEFCE8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4626864" y="1170432"/>
            <a:ext cx="45720" cy="1815084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347472" y="1207008"/>
            <a:ext cx="4114800" cy="17602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□ 월세 세액공제 적용대상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① 무주택 세대의 세대주로서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총급여 8천만원 이하 근로자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※ 거주자와 배우자는 생계를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  달리하더라도 동일한 세대로 간주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4718304" y="1207008"/>
            <a:ext cx="4096512" cy="17602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□ 적용대상 추가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① (좌 동)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② 아래 요건 모두 충족하는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「서대주의 배우자」로서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총급여 8천만원 이하 근로자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(i) 세대주·배우자 주소지가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  각기 다른 시군구에 있을 것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(ii) 배우자와 동거하는 직계존비속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     등이 무주택자일 것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256032" y="3022092"/>
            <a:ext cx="4261104" cy="1549908"/>
          </a:xfrm>
          <a:prstGeom prst="rect">
            <a:avLst/>
          </a:prstGeom>
          <a:solidFill>
            <a:srgbClr val="FFFFFF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256032" y="3022092"/>
            <a:ext cx="45720" cy="1815084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4626864" y="3022092"/>
            <a:ext cx="4261104" cy="1549908"/>
          </a:xfrm>
          <a:prstGeom prst="rect">
            <a:avLst/>
          </a:prstGeom>
          <a:solidFill>
            <a:srgbClr val="FFFBEB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4626864" y="3022092"/>
            <a:ext cx="45719" cy="1549908"/>
          </a:xfrm>
          <a:prstGeom prst="rect">
            <a:avLst/>
          </a:prstGeom>
          <a:solidFill>
            <a:srgbClr val="1D4ED8"/>
          </a:solidFill>
          <a:ln w="12700">
            <a:solidFill>
              <a:srgbClr val="1D4ED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347472" y="3058668"/>
            <a:ext cx="4114800" cy="15041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□ 대상주택: 국민주택규모(85㎡) 이하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또는 시가 4억원 이하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□ 월세 세액공제 한도: 연간 1,000만원</a:t>
            </a:r>
            <a:endParaRPr lang="en-US" sz="1050" dirty="0"/>
          </a:p>
        </p:txBody>
      </p:sp>
      <p:sp>
        <p:nvSpPr>
          <p:cNvPr id="25" name="Text 23"/>
          <p:cNvSpPr/>
          <p:nvPr/>
        </p:nvSpPr>
        <p:spPr>
          <a:xfrm>
            <a:off x="4718304" y="3058668"/>
            <a:ext cx="4096512" cy="17602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□ 대상주택 확대 (다자녀 가구)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기본공제대상 자녀등 3인 이상: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주택면적 100㎡ 이하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또는 시가 4억원 이하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  (기타) 종전과 동일(85㎡·4억)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1D4ED8"/>
                </a:solidFill>
              </a:rPr>
              <a:t>□ 한도: ①+② 합산 연 1,000만원</a:t>
            </a:r>
            <a:endParaRPr lang="en-US" sz="105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1D4ED8"/>
          </a:solidFill>
          <a:ln w="6350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47472" y="183325"/>
            <a:ext cx="8138160" cy="328295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r>
              <a:rPr sz="1450" b="1" i="0" dirty="0" err="1">
                <a:solidFill>
                  <a:srgbClr val="FFFFFF"/>
                </a:solidFill>
              </a:rPr>
              <a:t>소득세</a:t>
            </a:r>
            <a:r>
              <a:rPr sz="1450" b="1" i="0" dirty="0">
                <a:solidFill>
                  <a:srgbClr val="FFFFFF"/>
                </a:solidFill>
              </a:rPr>
              <a:t> </a:t>
            </a:r>
            <a:r>
              <a:rPr lang="en-US" altLang="ko-KR" b="1" dirty="0">
                <a:solidFill>
                  <a:srgbClr val="FFFFFF"/>
                </a:solidFill>
              </a:rPr>
              <a:t>⑬</a:t>
            </a:r>
            <a:r>
              <a:rPr lang="en-US" altLang="ko-KR" sz="1450" b="1" dirty="0">
                <a:solidFill>
                  <a:srgbClr val="FFFFFF"/>
                </a:solidFill>
              </a:rPr>
              <a:t> </a:t>
            </a:r>
            <a:r>
              <a:rPr lang="en-US" altLang="ko-KR" sz="1450" b="1" i="0" dirty="0">
                <a:solidFill>
                  <a:srgbClr val="FFFFFF"/>
                </a:solidFill>
              </a:rPr>
              <a:t> </a:t>
            </a:r>
            <a:r>
              <a:rPr sz="1450" b="1" i="0" dirty="0">
                <a:solidFill>
                  <a:srgbClr val="FFFFFF"/>
                </a:solidFill>
              </a:rPr>
              <a:t>  </a:t>
            </a:r>
            <a:r>
              <a:rPr sz="1450" b="1" i="0" dirty="0" err="1">
                <a:solidFill>
                  <a:srgbClr val="FFFFFF"/>
                </a:solidFill>
              </a:rPr>
              <a:t>고향사랑기부금</a:t>
            </a:r>
            <a:r>
              <a:rPr sz="1450" b="1" i="0" dirty="0">
                <a:solidFill>
                  <a:srgbClr val="FFFFFF"/>
                </a:solidFill>
              </a:rPr>
              <a:t> </a:t>
            </a:r>
            <a:r>
              <a:rPr sz="1450" b="1" i="0" dirty="0" err="1">
                <a:solidFill>
                  <a:srgbClr val="FFFFFF"/>
                </a:solidFill>
              </a:rPr>
              <a:t>세액공제</a:t>
            </a:r>
            <a:r>
              <a:rPr sz="1450" b="1" i="0" dirty="0">
                <a:solidFill>
                  <a:srgbClr val="FFFFFF"/>
                </a:solidFill>
              </a:rPr>
              <a:t> </a:t>
            </a:r>
            <a:r>
              <a:rPr sz="1450" b="1" i="0" dirty="0" err="1">
                <a:solidFill>
                  <a:srgbClr val="FFFFFF"/>
                </a:solidFill>
              </a:rPr>
              <a:t>확대</a:t>
            </a:r>
            <a:r>
              <a:rPr sz="1450" b="1" i="0" dirty="0">
                <a:solidFill>
                  <a:srgbClr val="FFFFFF"/>
                </a:solidFill>
              </a:rPr>
              <a:t>  (</a:t>
            </a:r>
            <a:r>
              <a:rPr sz="1450" b="1" i="0" dirty="0" err="1">
                <a:solidFill>
                  <a:srgbClr val="FFFFFF"/>
                </a:solidFill>
              </a:rPr>
              <a:t>조특법</a:t>
            </a:r>
            <a:r>
              <a:rPr sz="1450" b="1" i="0" dirty="0">
                <a:solidFill>
                  <a:srgbClr val="FFFFFF"/>
                </a:solidFill>
              </a:rPr>
              <a:t> §58)</a:t>
            </a:r>
          </a:p>
        </p:txBody>
      </p:sp>
      <p:sp>
        <p:nvSpPr>
          <p:cNvPr id="4" name="Rectangle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950" b="1" i="0">
                <a:solidFill>
                  <a:srgbClr val="1A2E5A"/>
                </a:solidFill>
              </a:rPr>
              <a:t>03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032" y="786384"/>
            <a:ext cx="4224528" cy="3749039"/>
          </a:xfrm>
          <a:prstGeom prst="rect">
            <a:avLst/>
          </a:prstGeom>
          <a:solidFill>
            <a:srgbClr val="F8FAFF"/>
          </a:solidFill>
          <a:ln w="6350">
            <a:solidFill>
              <a:srgbClr val="CB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solidFill>
            <a:srgbClr val="94A3B8"/>
          </a:solidFill>
          <a:ln w="6350">
            <a:solidFill>
              <a:srgbClr val="94A3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56032" y="786384"/>
            <a:ext cx="50292" cy="3749039"/>
          </a:xfrm>
          <a:prstGeom prst="rect">
            <a:avLst/>
          </a:prstGeom>
          <a:solidFill>
            <a:srgbClr val="64748B"/>
          </a:solidFill>
          <a:ln w="6350">
            <a:solidFill>
              <a:srgbClr val="6474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56032" y="786384"/>
            <a:ext cx="4224528" cy="347472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</a:rPr>
              <a:t>현  행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7472" y="1188720"/>
            <a:ext cx="4087368" cy="3291839"/>
          </a:xfrm>
          <a:prstGeom prst="rect">
            <a:avLst/>
          </a:prstGeom>
          <a:noFill/>
        </p:spPr>
        <p:txBody>
          <a:bodyPr wrap="square" lIns="50800" tIns="63500" rIns="38100" bIns="25400" anchor="t">
            <a:spAutoFit/>
          </a:bodyPr>
          <a:lstStyle/>
          <a:p>
            <a:r>
              <a:rPr sz="1050" b="0">
                <a:solidFill>
                  <a:srgbClr val="1A2340"/>
                </a:solidFill>
              </a:rPr>
              <a:t>□ 고향사랑기부금 세액공제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o (기부대상) 기부자의 거주자 외</a:t>
            </a:r>
          </a:p>
          <a:p>
            <a:r>
              <a:rPr sz="1050" b="0">
                <a:solidFill>
                  <a:srgbClr val="1A2340"/>
                </a:solidFill>
              </a:rPr>
              <a:t>  지방자치단체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o (세액공제율)</a:t>
            </a:r>
          </a:p>
          <a:p>
            <a:r>
              <a:rPr sz="1050" b="0">
                <a:solidFill>
                  <a:srgbClr val="1A2340"/>
                </a:solidFill>
              </a:rPr>
              <a:t>  - 10만원 이하: 110분의 100 (전액공제)</a:t>
            </a:r>
          </a:p>
          <a:p>
            <a:r>
              <a:rPr sz="1050" b="0">
                <a:solidFill>
                  <a:srgbClr val="1A2340"/>
                </a:solidFill>
              </a:rPr>
              <a:t>  - (10만원 초과) 15%</a:t>
            </a:r>
          </a:p>
          <a:p>
            <a:r>
              <a:rPr sz="1050" b="0">
                <a:solidFill>
                  <a:srgbClr val="1A2340"/>
                </a:solidFill>
              </a:rPr>
              <a:t>  - (예외) 특별재난지역에 기부시</a:t>
            </a:r>
          </a:p>
          <a:p>
            <a:r>
              <a:rPr sz="1050" b="0">
                <a:solidFill>
                  <a:srgbClr val="1A2340"/>
                </a:solidFill>
              </a:rPr>
              <a:t>    10만원 초과분 30%</a:t>
            </a:r>
          </a:p>
          <a:p>
            <a:r>
              <a:rPr sz="1050" b="0">
                <a:solidFill>
                  <a:srgbClr val="1A2340"/>
                </a:solidFill>
              </a:rPr>
              <a:t>    ※ 선포일로부터 3개월 내 기부 한정</a:t>
            </a:r>
          </a:p>
          <a:p>
            <a:endParaRPr sz="1050" b="0">
              <a:solidFill>
                <a:srgbClr val="1A2340"/>
              </a:solidFill>
            </a:endParaRPr>
          </a:p>
          <a:p>
            <a:r>
              <a:rPr sz="1050" b="0">
                <a:solidFill>
                  <a:srgbClr val="1A2340"/>
                </a:solidFill>
              </a:rPr>
              <a:t>o (기부·공제 한도) 2천만원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63440" y="786384"/>
            <a:ext cx="4224528" cy="3749039"/>
          </a:xfrm>
          <a:prstGeom prst="rect">
            <a:avLst/>
          </a:prstGeom>
          <a:solidFill>
            <a:srgbClr val="FEFCE8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solidFill>
            <a:srgbClr val="1D4ED8"/>
          </a:solidFill>
          <a:ln w="6350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4663440" y="786384"/>
            <a:ext cx="50292" cy="3749039"/>
          </a:xfrm>
          <a:prstGeom prst="rect">
            <a:avLst/>
          </a:prstGeom>
          <a:solidFill>
            <a:srgbClr val="1D4ED8"/>
          </a:solidFill>
          <a:ln w="6350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663440" y="786384"/>
            <a:ext cx="4224528" cy="347472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</a:rPr>
              <a:t>개  정  안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54880" y="1188720"/>
            <a:ext cx="4087368" cy="3291839"/>
          </a:xfrm>
          <a:prstGeom prst="rect">
            <a:avLst/>
          </a:prstGeom>
          <a:noFill/>
        </p:spPr>
        <p:txBody>
          <a:bodyPr wrap="square" lIns="50800" tIns="63500" rIns="38100" bIns="25400" anchor="t">
            <a:spAutoFit/>
          </a:bodyPr>
          <a:lstStyle/>
          <a:p>
            <a:r>
              <a:rPr sz="1050" b="0">
                <a:solidFill>
                  <a:srgbClr val="1D4ED8"/>
                </a:solidFill>
              </a:rPr>
              <a:t>□ 세액공제율 확대</a:t>
            </a:r>
          </a:p>
          <a:p>
            <a:endParaRPr sz="1050" b="0">
              <a:solidFill>
                <a:srgbClr val="1D4ED8"/>
              </a:solidFill>
            </a:endParaRPr>
          </a:p>
          <a:p>
            <a:r>
              <a:rPr sz="1050" b="0">
                <a:solidFill>
                  <a:srgbClr val="1D4ED8"/>
                </a:solidFill>
              </a:rPr>
              <a:t>o (기부대상) (좌 동)</a:t>
            </a:r>
          </a:p>
          <a:p>
            <a:endParaRPr sz="1050" b="0">
              <a:solidFill>
                <a:srgbClr val="1D4ED8"/>
              </a:solidFill>
            </a:endParaRPr>
          </a:p>
          <a:p>
            <a:endParaRPr sz="1050" b="0">
              <a:solidFill>
                <a:srgbClr val="1D4ED8"/>
              </a:solidFill>
            </a:endParaRPr>
          </a:p>
          <a:p>
            <a:r>
              <a:rPr sz="1050" b="0">
                <a:solidFill>
                  <a:srgbClr val="1D4ED8"/>
                </a:solidFill>
              </a:rPr>
              <a:t>o (세액공제율)</a:t>
            </a:r>
          </a:p>
          <a:p>
            <a:r>
              <a:rPr sz="1050" b="0">
                <a:solidFill>
                  <a:srgbClr val="1D4ED8"/>
                </a:solidFill>
              </a:rPr>
              <a:t>  - 10만원 이하: 110분의 100 (좌 동)</a:t>
            </a:r>
          </a:p>
          <a:p>
            <a:r>
              <a:rPr sz="1050" b="0">
                <a:solidFill>
                  <a:srgbClr val="1D4ED8"/>
                </a:solidFill>
              </a:rPr>
              <a:t>  - (10만원 초과 ~ 20만원 이하) 40%  ↑</a:t>
            </a:r>
          </a:p>
          <a:p>
            <a:r>
              <a:rPr sz="1050" b="0">
                <a:solidFill>
                  <a:srgbClr val="1D4ED8"/>
                </a:solidFill>
              </a:rPr>
              <a:t>  - (20만원 초과 ~ 2천만원 이하) 15%</a:t>
            </a:r>
          </a:p>
          <a:p>
            <a:r>
              <a:rPr sz="1050" b="0">
                <a:solidFill>
                  <a:srgbClr val="1D4ED8"/>
                </a:solidFill>
              </a:rPr>
              <a:t>  - (예외) 특별재난지역에 기부시</a:t>
            </a:r>
          </a:p>
          <a:p>
            <a:r>
              <a:rPr sz="1050" b="0">
                <a:solidFill>
                  <a:srgbClr val="1D4ED8"/>
                </a:solidFill>
              </a:rPr>
              <a:t>    20만원 초과분 30%</a:t>
            </a:r>
          </a:p>
          <a:p>
            <a:r>
              <a:rPr sz="1050" b="0">
                <a:solidFill>
                  <a:srgbClr val="1D4ED8"/>
                </a:solidFill>
              </a:rPr>
              <a:t>    ※ 선포일로부터 3개월 내 기부 한정</a:t>
            </a:r>
          </a:p>
          <a:p>
            <a:endParaRPr sz="1050" b="0">
              <a:solidFill>
                <a:srgbClr val="1D4ED8"/>
              </a:solidFill>
            </a:endParaRPr>
          </a:p>
          <a:p>
            <a:r>
              <a:rPr sz="1050" b="0">
                <a:solidFill>
                  <a:srgbClr val="1D4ED8"/>
                </a:solidFill>
              </a:rPr>
              <a:t>o (기부·공제 한도) (좌 동) 2천만원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6350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347472" y="4572000"/>
            <a:ext cx="8503920" cy="274320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r>
              <a:rPr sz="950" b="0" i="0">
                <a:solidFill>
                  <a:srgbClr val="92400E"/>
                </a:solidFill>
              </a:rPr>
              <a:t>⏱ 적용: '26.1.1. 이후 기부분부터  |  이유: 고향사랑기부 활성화 및 10만원 초과 구간 공제율 대폭 확대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850" b="0" i="0">
                <a:solidFill>
                  <a:srgbClr val="718096"/>
                </a:solidFill>
              </a:rPr>
              <a:t>이패스코리아 정아름  |  2026 개정세법  |  전산세무 1급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B91C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5079492"/>
            <a:ext cx="9144000" cy="64008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6766560" y="64008"/>
            <a:ext cx="2377440" cy="5015484"/>
          </a:xfrm>
          <a:prstGeom prst="rect">
            <a:avLst/>
          </a:prstGeom>
          <a:solidFill>
            <a:srgbClr val="FFFFFF">
              <a:alpha val="12000"/>
            </a:srgbClr>
          </a:solidFill>
          <a:ln w="12700">
            <a:solidFill>
              <a:srgbClr val="FFFFFF">
                <a:alpha val="12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365760" y="502920"/>
            <a:ext cx="201168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0" b="1" dirty="0">
                <a:solidFill>
                  <a:srgbClr val="FFFFFF">
                    <a:alpha val="78000"/>
                  </a:srgbClr>
                </a:solidFill>
              </a:rPr>
              <a:t>03</a:t>
            </a:r>
            <a:endParaRPr lang="en-US" sz="9000" dirty="0"/>
          </a:p>
        </p:txBody>
      </p:sp>
      <p:sp>
        <p:nvSpPr>
          <p:cNvPr id="6" name="Shape 4"/>
          <p:cNvSpPr/>
          <p:nvPr/>
        </p:nvSpPr>
        <p:spPr>
          <a:xfrm>
            <a:off x="365760" y="2029968"/>
            <a:ext cx="1051560" cy="347472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365760" y="2029968"/>
            <a:ext cx="1051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A2E5A"/>
                </a:solidFill>
              </a:rPr>
              <a:t>법인세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365760" y="2487168"/>
            <a:ext cx="6217920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</a:rPr>
              <a:t>법인세법 개정</a:t>
            </a:r>
            <a:endParaRPr lang="en-US" sz="3000" dirty="0"/>
          </a:p>
        </p:txBody>
      </p:sp>
      <p:sp>
        <p:nvSpPr>
          <p:cNvPr id="9" name="Text 7"/>
          <p:cNvSpPr/>
          <p:nvPr/>
        </p:nvSpPr>
        <p:spPr>
          <a:xfrm>
            <a:off x="365760" y="3346704"/>
            <a:ext cx="62179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DDDDDD"/>
                </a:solidFill>
              </a:rPr>
              <a:t>법인세율 환원 (1%p 인상) / 상품 등 판매시 손익귀속시기 합리화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6858000" y="457200"/>
            <a:ext cx="54864" cy="310896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995160" y="457200"/>
            <a:ext cx="201168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</a:rPr>
              <a:t>일반법인 세율: 9→10%, 19→20%, 21→22%, 24→25%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6858000" y="932688"/>
            <a:ext cx="54864" cy="310896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995160" y="932688"/>
            <a:ext cx="201168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</a:rPr>
              <a:t>성실신고확인대상 소규모 법인 동일 인상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6858000" y="1408176"/>
            <a:ext cx="54864" cy="310896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995160" y="1408176"/>
            <a:ext cx="201168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</a:rPr>
              <a:t>상품 조건부·기한부 판매 손익귀속시기 명확화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365760" y="4498848"/>
            <a:ext cx="621792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ABBCC"/>
                </a:solidFill>
              </a:rPr>
              <a:t>이패스코리아 정아름</a:t>
            </a:r>
            <a:endParaRPr lang="en-US" sz="11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B91C1C"/>
          </a:solidFill>
          <a:ln w="12700">
            <a:solidFill>
              <a:srgbClr val="B91C1C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</a:rPr>
              <a:t>법인세 ①  법인세율 환원  (법인법 §55①)  →  '26.1.1. 이후 개시하는 사업연도부터 적용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A2E5A"/>
                </a:solidFill>
              </a:rPr>
              <a:t>03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718096"/>
                </a:solidFill>
              </a:rPr>
              <a:t>이패스코리아 정아름  |  2026 개정세법  |  전산세무 1급</a:t>
            </a:r>
            <a:endParaRPr lang="en-US" sz="850" dirty="0"/>
          </a:p>
        </p:txBody>
      </p:sp>
      <p:sp>
        <p:nvSpPr>
          <p:cNvPr id="7" name="Text 5"/>
          <p:cNvSpPr/>
          <p:nvPr/>
        </p:nvSpPr>
        <p:spPr>
          <a:xfrm>
            <a:off x="256032" y="786384"/>
            <a:ext cx="41605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B91C1C"/>
                </a:solidFill>
              </a:rPr>
              <a:t>▶ 일반 내국법인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4727448" y="786384"/>
            <a:ext cx="41605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B91C1C"/>
                </a:solidFill>
              </a:rPr>
              <a:t>▶ 성실신고확인대상 소규모 법인 (부동산임대업 등)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256032" y="1060704"/>
            <a:ext cx="2103120" cy="384048"/>
          </a:xfrm>
          <a:prstGeom prst="rect">
            <a:avLst/>
          </a:prstGeom>
          <a:solidFill>
            <a:srgbClr val="B91C1C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92608" y="1060704"/>
            <a:ext cx="202996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과세표준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2359152" y="1060704"/>
            <a:ext cx="914400" cy="384048"/>
          </a:xfrm>
          <a:prstGeom prst="rect">
            <a:avLst/>
          </a:prstGeom>
          <a:solidFill>
            <a:srgbClr val="B91C1C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395728" y="1060704"/>
            <a:ext cx="8412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현  행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3273552" y="1060704"/>
            <a:ext cx="1143000" cy="384048"/>
          </a:xfrm>
          <a:prstGeom prst="rect">
            <a:avLst/>
          </a:prstGeom>
          <a:solidFill>
            <a:srgbClr val="B91C1C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310128" y="1060704"/>
            <a:ext cx="10698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개  정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256032" y="1444752"/>
            <a:ext cx="210312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292608" y="1444752"/>
            <a:ext cx="202996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0 ~ 2억원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2359152" y="1444752"/>
            <a:ext cx="9144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2395728" y="1444752"/>
            <a:ext cx="8412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9%</a:t>
            </a:r>
            <a:endParaRPr lang="en-US" sz="1050" dirty="0"/>
          </a:p>
        </p:txBody>
      </p:sp>
      <p:sp>
        <p:nvSpPr>
          <p:cNvPr id="19" name="Shape 17"/>
          <p:cNvSpPr/>
          <p:nvPr/>
        </p:nvSpPr>
        <p:spPr>
          <a:xfrm>
            <a:off x="3273552" y="1444752"/>
            <a:ext cx="11430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3310128" y="1444752"/>
            <a:ext cx="10698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B91C1C"/>
                </a:solidFill>
              </a:rPr>
              <a:t>10%  ↑1%p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256032" y="1828800"/>
            <a:ext cx="2103120" cy="384048"/>
          </a:xfrm>
          <a:prstGeom prst="rect">
            <a:avLst/>
          </a:prstGeom>
          <a:solidFill>
            <a:srgbClr val="FFF0F0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292608" y="1828800"/>
            <a:ext cx="202996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2억 ~ 200억원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2359152" y="1828800"/>
            <a:ext cx="914400" cy="384048"/>
          </a:xfrm>
          <a:prstGeom prst="rect">
            <a:avLst/>
          </a:prstGeom>
          <a:solidFill>
            <a:srgbClr val="FFF0F0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2395728" y="1828800"/>
            <a:ext cx="8412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19%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3273552" y="1828800"/>
            <a:ext cx="1143000" cy="384048"/>
          </a:xfrm>
          <a:prstGeom prst="rect">
            <a:avLst/>
          </a:prstGeom>
          <a:solidFill>
            <a:srgbClr val="FFF0F0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3310128" y="1828800"/>
            <a:ext cx="10698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B91C1C"/>
                </a:solidFill>
              </a:rPr>
              <a:t>20%  ↑1%p</a:t>
            </a:r>
            <a:endParaRPr lang="en-US" sz="1050" dirty="0"/>
          </a:p>
        </p:txBody>
      </p:sp>
      <p:sp>
        <p:nvSpPr>
          <p:cNvPr id="27" name="Shape 25"/>
          <p:cNvSpPr/>
          <p:nvPr/>
        </p:nvSpPr>
        <p:spPr>
          <a:xfrm>
            <a:off x="256032" y="2212848"/>
            <a:ext cx="210312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292608" y="2212848"/>
            <a:ext cx="202996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200억 ~ 3,000억원</a:t>
            </a:r>
            <a:endParaRPr lang="en-US" sz="1050" dirty="0"/>
          </a:p>
        </p:txBody>
      </p:sp>
      <p:sp>
        <p:nvSpPr>
          <p:cNvPr id="29" name="Shape 27"/>
          <p:cNvSpPr/>
          <p:nvPr/>
        </p:nvSpPr>
        <p:spPr>
          <a:xfrm>
            <a:off x="2359152" y="2212848"/>
            <a:ext cx="9144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2395728" y="2212848"/>
            <a:ext cx="8412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21%</a:t>
            </a:r>
            <a:endParaRPr lang="en-US" sz="1050" dirty="0"/>
          </a:p>
        </p:txBody>
      </p:sp>
      <p:sp>
        <p:nvSpPr>
          <p:cNvPr id="31" name="Shape 29"/>
          <p:cNvSpPr/>
          <p:nvPr/>
        </p:nvSpPr>
        <p:spPr>
          <a:xfrm>
            <a:off x="3273552" y="2212848"/>
            <a:ext cx="11430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3310128" y="2212848"/>
            <a:ext cx="10698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B91C1C"/>
                </a:solidFill>
              </a:rPr>
              <a:t>22%  ↑1%p</a:t>
            </a:r>
            <a:endParaRPr lang="en-US" sz="1050" dirty="0"/>
          </a:p>
        </p:txBody>
      </p:sp>
      <p:sp>
        <p:nvSpPr>
          <p:cNvPr id="33" name="Shape 31"/>
          <p:cNvSpPr/>
          <p:nvPr/>
        </p:nvSpPr>
        <p:spPr>
          <a:xfrm>
            <a:off x="256032" y="2596896"/>
            <a:ext cx="2103120" cy="384048"/>
          </a:xfrm>
          <a:prstGeom prst="rect">
            <a:avLst/>
          </a:prstGeom>
          <a:solidFill>
            <a:srgbClr val="FFF0F0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292608" y="2596896"/>
            <a:ext cx="202996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3,000억원 초과</a:t>
            </a:r>
            <a:endParaRPr lang="en-US" sz="1050" dirty="0"/>
          </a:p>
        </p:txBody>
      </p:sp>
      <p:sp>
        <p:nvSpPr>
          <p:cNvPr id="35" name="Shape 33"/>
          <p:cNvSpPr/>
          <p:nvPr/>
        </p:nvSpPr>
        <p:spPr>
          <a:xfrm>
            <a:off x="2359152" y="2596896"/>
            <a:ext cx="914400" cy="384048"/>
          </a:xfrm>
          <a:prstGeom prst="rect">
            <a:avLst/>
          </a:prstGeom>
          <a:solidFill>
            <a:srgbClr val="FFF0F0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2395728" y="2596896"/>
            <a:ext cx="8412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24%</a:t>
            </a:r>
            <a:endParaRPr lang="en-US" sz="1050" dirty="0"/>
          </a:p>
        </p:txBody>
      </p:sp>
      <p:sp>
        <p:nvSpPr>
          <p:cNvPr id="37" name="Shape 35"/>
          <p:cNvSpPr/>
          <p:nvPr/>
        </p:nvSpPr>
        <p:spPr>
          <a:xfrm>
            <a:off x="3273552" y="2596896"/>
            <a:ext cx="1143000" cy="384048"/>
          </a:xfrm>
          <a:prstGeom prst="rect">
            <a:avLst/>
          </a:prstGeom>
          <a:solidFill>
            <a:srgbClr val="FFF0F0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3310128" y="2596896"/>
            <a:ext cx="10698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B91C1C"/>
                </a:solidFill>
              </a:rPr>
              <a:t>25%  ↑1%p</a:t>
            </a:r>
            <a:endParaRPr lang="en-US" sz="1050" dirty="0"/>
          </a:p>
        </p:txBody>
      </p:sp>
      <p:sp>
        <p:nvSpPr>
          <p:cNvPr id="39" name="Shape 37"/>
          <p:cNvSpPr/>
          <p:nvPr/>
        </p:nvSpPr>
        <p:spPr>
          <a:xfrm>
            <a:off x="4727448" y="1060704"/>
            <a:ext cx="2194560" cy="384048"/>
          </a:xfrm>
          <a:prstGeom prst="rect">
            <a:avLst/>
          </a:prstGeom>
          <a:solidFill>
            <a:srgbClr val="B91C1C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4764024" y="1060704"/>
            <a:ext cx="212140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과세표준</a:t>
            </a:r>
            <a:endParaRPr lang="en-US" sz="1050" dirty="0"/>
          </a:p>
        </p:txBody>
      </p:sp>
      <p:sp>
        <p:nvSpPr>
          <p:cNvPr id="41" name="Shape 39"/>
          <p:cNvSpPr/>
          <p:nvPr/>
        </p:nvSpPr>
        <p:spPr>
          <a:xfrm>
            <a:off x="6922008" y="1060704"/>
            <a:ext cx="914400" cy="384048"/>
          </a:xfrm>
          <a:prstGeom prst="rect">
            <a:avLst/>
          </a:prstGeom>
          <a:solidFill>
            <a:srgbClr val="B91C1C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6958584" y="1060704"/>
            <a:ext cx="8412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현  행</a:t>
            </a:r>
            <a:endParaRPr lang="en-US" sz="1050" dirty="0"/>
          </a:p>
        </p:txBody>
      </p:sp>
      <p:sp>
        <p:nvSpPr>
          <p:cNvPr id="43" name="Shape 41"/>
          <p:cNvSpPr/>
          <p:nvPr/>
        </p:nvSpPr>
        <p:spPr>
          <a:xfrm>
            <a:off x="7836408" y="1060704"/>
            <a:ext cx="1051560" cy="384048"/>
          </a:xfrm>
          <a:prstGeom prst="rect">
            <a:avLst/>
          </a:prstGeom>
          <a:solidFill>
            <a:srgbClr val="B91C1C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7872984" y="1060704"/>
            <a:ext cx="97840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개  정</a:t>
            </a:r>
            <a:endParaRPr lang="en-US" sz="1050" dirty="0"/>
          </a:p>
        </p:txBody>
      </p:sp>
      <p:sp>
        <p:nvSpPr>
          <p:cNvPr id="45" name="Shape 43"/>
          <p:cNvSpPr/>
          <p:nvPr/>
        </p:nvSpPr>
        <p:spPr>
          <a:xfrm>
            <a:off x="4727448" y="1444752"/>
            <a:ext cx="219456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4764024" y="1444752"/>
            <a:ext cx="212140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200억원 이하</a:t>
            </a:r>
            <a:endParaRPr lang="en-US" sz="1050" dirty="0"/>
          </a:p>
        </p:txBody>
      </p:sp>
      <p:sp>
        <p:nvSpPr>
          <p:cNvPr id="47" name="Shape 45"/>
          <p:cNvSpPr/>
          <p:nvPr/>
        </p:nvSpPr>
        <p:spPr>
          <a:xfrm>
            <a:off x="6922008" y="1444752"/>
            <a:ext cx="9144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48" name="Text 46"/>
          <p:cNvSpPr/>
          <p:nvPr/>
        </p:nvSpPr>
        <p:spPr>
          <a:xfrm>
            <a:off x="6958584" y="1444752"/>
            <a:ext cx="8412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19%</a:t>
            </a:r>
            <a:endParaRPr lang="en-US" sz="1050" dirty="0"/>
          </a:p>
        </p:txBody>
      </p:sp>
      <p:sp>
        <p:nvSpPr>
          <p:cNvPr id="49" name="Shape 47"/>
          <p:cNvSpPr/>
          <p:nvPr/>
        </p:nvSpPr>
        <p:spPr>
          <a:xfrm>
            <a:off x="7836408" y="1444752"/>
            <a:ext cx="105156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50" name="Text 48"/>
          <p:cNvSpPr/>
          <p:nvPr/>
        </p:nvSpPr>
        <p:spPr>
          <a:xfrm>
            <a:off x="7872984" y="1444752"/>
            <a:ext cx="97840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B91C1C"/>
                </a:solidFill>
              </a:rPr>
              <a:t>20%  ↑1%p</a:t>
            </a:r>
            <a:endParaRPr lang="en-US" sz="1050" dirty="0"/>
          </a:p>
        </p:txBody>
      </p:sp>
      <p:sp>
        <p:nvSpPr>
          <p:cNvPr id="51" name="Shape 49"/>
          <p:cNvSpPr/>
          <p:nvPr/>
        </p:nvSpPr>
        <p:spPr>
          <a:xfrm>
            <a:off x="4727448" y="1828800"/>
            <a:ext cx="2194560" cy="384048"/>
          </a:xfrm>
          <a:prstGeom prst="rect">
            <a:avLst/>
          </a:prstGeom>
          <a:solidFill>
            <a:srgbClr val="FFF0F0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52" name="Text 50"/>
          <p:cNvSpPr/>
          <p:nvPr/>
        </p:nvSpPr>
        <p:spPr>
          <a:xfrm>
            <a:off x="4764024" y="1828800"/>
            <a:ext cx="212140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200억 ~ 3,000억원</a:t>
            </a:r>
            <a:endParaRPr lang="en-US" sz="1050" dirty="0"/>
          </a:p>
        </p:txBody>
      </p:sp>
      <p:sp>
        <p:nvSpPr>
          <p:cNvPr id="53" name="Shape 51"/>
          <p:cNvSpPr/>
          <p:nvPr/>
        </p:nvSpPr>
        <p:spPr>
          <a:xfrm>
            <a:off x="6922008" y="1828800"/>
            <a:ext cx="914400" cy="384048"/>
          </a:xfrm>
          <a:prstGeom prst="rect">
            <a:avLst/>
          </a:prstGeom>
          <a:solidFill>
            <a:srgbClr val="FFF0F0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54" name="Text 52"/>
          <p:cNvSpPr/>
          <p:nvPr/>
        </p:nvSpPr>
        <p:spPr>
          <a:xfrm>
            <a:off x="6958584" y="1828800"/>
            <a:ext cx="8412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21%</a:t>
            </a:r>
            <a:endParaRPr lang="en-US" sz="1050" dirty="0"/>
          </a:p>
        </p:txBody>
      </p:sp>
      <p:sp>
        <p:nvSpPr>
          <p:cNvPr id="55" name="Shape 53"/>
          <p:cNvSpPr/>
          <p:nvPr/>
        </p:nvSpPr>
        <p:spPr>
          <a:xfrm>
            <a:off x="7836408" y="1828800"/>
            <a:ext cx="1051560" cy="384048"/>
          </a:xfrm>
          <a:prstGeom prst="rect">
            <a:avLst/>
          </a:prstGeom>
          <a:solidFill>
            <a:srgbClr val="FFF0F0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56" name="Text 54"/>
          <p:cNvSpPr/>
          <p:nvPr/>
        </p:nvSpPr>
        <p:spPr>
          <a:xfrm>
            <a:off x="7872984" y="1828800"/>
            <a:ext cx="97840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B91C1C"/>
                </a:solidFill>
              </a:rPr>
              <a:t>22%  ↑1%p</a:t>
            </a:r>
            <a:endParaRPr lang="en-US" sz="1050" dirty="0"/>
          </a:p>
        </p:txBody>
      </p:sp>
      <p:sp>
        <p:nvSpPr>
          <p:cNvPr id="57" name="Shape 55"/>
          <p:cNvSpPr/>
          <p:nvPr/>
        </p:nvSpPr>
        <p:spPr>
          <a:xfrm>
            <a:off x="4727448" y="2212848"/>
            <a:ext cx="219456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58" name="Text 56"/>
          <p:cNvSpPr/>
          <p:nvPr/>
        </p:nvSpPr>
        <p:spPr>
          <a:xfrm>
            <a:off x="4764024" y="2212848"/>
            <a:ext cx="212140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3,000억원 초과</a:t>
            </a:r>
            <a:endParaRPr lang="en-US" sz="1050" dirty="0"/>
          </a:p>
        </p:txBody>
      </p:sp>
      <p:sp>
        <p:nvSpPr>
          <p:cNvPr id="59" name="Shape 57"/>
          <p:cNvSpPr/>
          <p:nvPr/>
        </p:nvSpPr>
        <p:spPr>
          <a:xfrm>
            <a:off x="6922008" y="2212848"/>
            <a:ext cx="9144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60" name="Text 58"/>
          <p:cNvSpPr/>
          <p:nvPr/>
        </p:nvSpPr>
        <p:spPr>
          <a:xfrm>
            <a:off x="6958584" y="2212848"/>
            <a:ext cx="8412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A2340"/>
                </a:solidFill>
              </a:rPr>
              <a:t>24%</a:t>
            </a:r>
            <a:endParaRPr lang="en-US" sz="1050" dirty="0"/>
          </a:p>
        </p:txBody>
      </p:sp>
      <p:sp>
        <p:nvSpPr>
          <p:cNvPr id="61" name="Shape 59"/>
          <p:cNvSpPr/>
          <p:nvPr/>
        </p:nvSpPr>
        <p:spPr>
          <a:xfrm>
            <a:off x="7836408" y="2212848"/>
            <a:ext cx="105156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F0CCCC"/>
            </a:solidFill>
            <a:prstDash val="solid"/>
          </a:ln>
        </p:spPr>
      </p:sp>
      <p:sp>
        <p:nvSpPr>
          <p:cNvPr id="62" name="Text 60"/>
          <p:cNvSpPr/>
          <p:nvPr/>
        </p:nvSpPr>
        <p:spPr>
          <a:xfrm>
            <a:off x="7872984" y="2212848"/>
            <a:ext cx="97840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B91C1C"/>
                </a:solidFill>
              </a:rPr>
              <a:t>25%  ↑1%p</a:t>
            </a:r>
            <a:endParaRPr lang="en-US" sz="1050" dirty="0"/>
          </a:p>
        </p:txBody>
      </p:sp>
      <p:sp>
        <p:nvSpPr>
          <p:cNvPr id="63" name="Shape 61"/>
          <p:cNvSpPr/>
          <p:nvPr/>
        </p:nvSpPr>
        <p:spPr>
          <a:xfrm>
            <a:off x="256032" y="3118104"/>
            <a:ext cx="8631936" cy="475488"/>
          </a:xfrm>
          <a:prstGeom prst="rect">
            <a:avLst/>
          </a:prstGeom>
          <a:solidFill>
            <a:srgbClr val="FFF0F0"/>
          </a:solidFill>
          <a:ln w="12700">
            <a:solidFill>
              <a:srgbClr val="F0CCCC"/>
            </a:solidFill>
            <a:prstDash val="solid"/>
          </a:ln>
        </p:spPr>
      </p:sp>
      <p:sp>
        <p:nvSpPr>
          <p:cNvPr id="64" name="Shape 62"/>
          <p:cNvSpPr/>
          <p:nvPr/>
        </p:nvSpPr>
        <p:spPr>
          <a:xfrm>
            <a:off x="256032" y="3118104"/>
            <a:ext cx="50292" cy="475488"/>
          </a:xfrm>
          <a:prstGeom prst="rect">
            <a:avLst/>
          </a:prstGeom>
          <a:solidFill>
            <a:srgbClr val="B91C1C"/>
          </a:solidFill>
          <a:ln w="12700">
            <a:solidFill>
              <a:srgbClr val="B91C1C"/>
            </a:solidFill>
            <a:prstDash val="solid"/>
          </a:ln>
        </p:spPr>
      </p:sp>
      <p:sp>
        <p:nvSpPr>
          <p:cNvPr id="65" name="Text 63"/>
          <p:cNvSpPr/>
          <p:nvPr/>
        </p:nvSpPr>
        <p:spPr>
          <a:xfrm>
            <a:off x="347472" y="3118104"/>
            <a:ext cx="8494776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B91C1C"/>
                </a:solidFill>
              </a:rPr>
              <a:t>⚠  모든 과세표준 구간에서 1%p씩 일괄 인상  |  소규모 법인 최저세율 19% → 20%  |  개정이유: 응능부담원칙에 따른 세부담 정상화</a:t>
            </a:r>
            <a:endParaRPr lang="en-US" sz="1100" dirty="0"/>
          </a:p>
        </p:txBody>
      </p:sp>
      <p:sp>
        <p:nvSpPr>
          <p:cNvPr id="66" name="Text 64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92400E"/>
                </a:solidFill>
              </a:rPr>
              <a:t>⏱ 적용: '26.1.1.(법인세율) → '25.1.1.(소득세 관련 배당가산율은 '27.1.1.) 이후 개시하는 사업연도분부터</a:t>
            </a:r>
            <a:endParaRPr lang="en-US" sz="95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94944"/>
          </a:xfrm>
          <a:prstGeom prst="rect">
            <a:avLst/>
          </a:prstGeom>
          <a:solidFill>
            <a:srgbClr val="B91C1C"/>
          </a:solidFill>
          <a:ln w="12700">
            <a:solidFill>
              <a:srgbClr val="B91C1C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347472" y="0"/>
            <a:ext cx="81381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450" b="1" dirty="0" err="1">
                <a:solidFill>
                  <a:srgbClr val="FFFFFF"/>
                </a:solidFill>
              </a:rPr>
              <a:t>법인세</a:t>
            </a:r>
            <a:r>
              <a:rPr lang="en-US" sz="1450" b="1" dirty="0">
                <a:solidFill>
                  <a:srgbClr val="FFFFFF"/>
                </a:solidFill>
              </a:rPr>
              <a:t> </a:t>
            </a:r>
            <a:r>
              <a:rPr lang="en-US" altLang="ko-KR" b="1" dirty="0">
                <a:solidFill>
                  <a:srgbClr val="FFFFFF"/>
                </a:solidFill>
              </a:rPr>
              <a:t>②</a:t>
            </a:r>
            <a:r>
              <a:rPr lang="en-US" sz="1450" b="1" dirty="0">
                <a:solidFill>
                  <a:srgbClr val="FFFFFF"/>
                </a:solidFill>
              </a:rPr>
              <a:t>  지역사랑상품권 업무추진비 손금 확대 및 적용기한 연장  (조특법 §136)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solidFill>
            <a:srgbClr val="E8A020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732520" y="0"/>
            <a:ext cx="41148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A2E5A"/>
                </a:solidFill>
              </a:rPr>
              <a:t>04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718096"/>
                </a:solidFill>
              </a:rPr>
              <a:t>이패스코리아 정아름  |  2026 개정세법  |  전산세무 1급</a:t>
            </a:r>
            <a:endParaRPr lang="en-US" sz="850" dirty="0"/>
          </a:p>
        </p:txBody>
      </p:sp>
      <p:sp>
        <p:nvSpPr>
          <p:cNvPr id="7" name="Shape 5"/>
          <p:cNvSpPr/>
          <p:nvPr/>
        </p:nvSpPr>
        <p:spPr>
          <a:xfrm>
            <a:off x="256032" y="4572000"/>
            <a:ext cx="8631936" cy="274320"/>
          </a:xfrm>
          <a:prstGeom prst="rect">
            <a:avLst/>
          </a:prstGeom>
          <a:solidFill>
            <a:srgbClr val="FEF9EE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47472" y="4572000"/>
            <a:ext cx="8494776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92400E"/>
                </a:solidFill>
              </a:rPr>
              <a:t>⏱ 적용: '26.1.1. 이후 신고하는 분부터  |  이유: 지역경제 활성화 및 소상공인 지원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solidFill>
            <a:srgbClr val="E8EEFB"/>
          </a:solidFill>
          <a:ln w="12700">
            <a:solidFill>
              <a:srgbClr val="CBD5E1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solidFill>
            <a:srgbClr val="FEF3C7"/>
          </a:solidFill>
          <a:ln w="12700">
            <a:solidFill>
              <a:srgbClr val="E8A02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56032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334155"/>
                </a:solidFill>
              </a:rPr>
              <a:t>현  행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4626864" y="786384"/>
            <a:ext cx="4261104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B91C1C"/>
                </a:solidFill>
              </a:rPr>
              <a:t>개  정  안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572000" y="786384"/>
            <a:ext cx="0" cy="4087368"/>
          </a:xfrm>
          <a:prstGeom prst="line">
            <a:avLst/>
          </a:prstGeom>
          <a:noFill/>
          <a:ln w="15240">
            <a:solidFill>
              <a:srgbClr val="CBD5E1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256032" y="1170432"/>
            <a:ext cx="4261104" cy="3401568"/>
          </a:xfrm>
          <a:prstGeom prst="rect">
            <a:avLst/>
          </a:prstGeom>
          <a:solidFill>
            <a:srgbClr val="F8FAFF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256032" y="1170432"/>
            <a:ext cx="45720" cy="3666744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626864" y="1170432"/>
            <a:ext cx="4261104" cy="3401568"/>
          </a:xfrm>
          <a:prstGeom prst="rect">
            <a:avLst/>
          </a:prstGeom>
          <a:solidFill>
            <a:srgbClr val="FEFCE8"/>
          </a:solidFill>
          <a:ln w="3810">
            <a:solidFill>
              <a:srgbClr val="E8EEF7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4626864" y="1170432"/>
            <a:ext cx="45719" cy="3401568"/>
          </a:xfrm>
          <a:prstGeom prst="rect">
            <a:avLst/>
          </a:prstGeom>
          <a:solidFill>
            <a:srgbClr val="B91C1C"/>
          </a:solidFill>
          <a:ln w="12700">
            <a:solidFill>
              <a:srgbClr val="B91C1C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347472" y="1207008"/>
            <a:ext cx="4114800" cy="3611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□ 기업업무추진비 손금인정 특례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o (추가 손금산입 한도)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① 문화비 지출분: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  기업업무추진비 한도의 20%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② 전통시장 지출분*: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  기업업무추진비 한도의 10%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  * 일반유흥주점업 등 소비성서비스업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       종 지출액은 제외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340"/>
                </a:solidFill>
              </a:rPr>
              <a:t>  o 적용기한: '25.12.31.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4718304" y="1207008"/>
            <a:ext cx="4096512" cy="3611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B91C1C"/>
                </a:solidFill>
              </a:rPr>
              <a:t>□ 특례대상·한도 확대 및 적용기한 연장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B91C1C"/>
                </a:solidFill>
              </a:rPr>
              <a:t>  o (좌 동)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B91C1C"/>
                </a:solidFill>
              </a:rPr>
              <a:t>    ① (좌 동)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B91C1C"/>
                </a:solidFill>
              </a:rPr>
              <a:t>    ② 전통시장 및 지역사랑상품권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B91C1C"/>
                </a:solidFill>
              </a:rPr>
              <a:t>       지출분*: 기업업무추진비 한도의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B91C1C"/>
                </a:solidFill>
              </a:rPr>
              <a:t>       20%로 상향 (10% → 20%)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B91C1C"/>
                </a:solidFill>
              </a:rPr>
              <a:t>       * (좌 동)</a:t>
            </a:r>
            <a:endParaRPr lang="en-US" sz="1050" dirty="0"/>
          </a:p>
          <a:p>
            <a:pPr marL="0" indent="0">
              <a:buNone/>
            </a:pPr>
            <a:r>
              <a:rPr lang="en-US" sz="1050" b="1" dirty="0">
                <a:solidFill>
                  <a:srgbClr val="B91C1C"/>
                </a:solidFill>
              </a:rPr>
              <a:t>  o 적용기한: '28.12.31.로 연장</a:t>
            </a:r>
            <a:endParaRPr lang="en-US" sz="105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1A2E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82296"/>
          </a:xfrm>
          <a:prstGeom prst="rect">
            <a:avLst/>
          </a:prstGeom>
          <a:solidFill>
            <a:srgbClr val="E8A020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5061204"/>
            <a:ext cx="9144000" cy="82296"/>
          </a:xfrm>
          <a:prstGeom prst="rect">
            <a:avLst/>
          </a:prstGeom>
          <a:solidFill>
            <a:srgbClr val="E8A020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347472" y="109728"/>
            <a:ext cx="7315200" cy="457200"/>
          </a:xfrm>
          <a:prstGeom prst="rect">
            <a:avLst/>
          </a:prstGeom>
          <a:noFill/>
        </p:spPr>
        <p:txBody>
          <a:bodyPr wrap="square" lIns="50800" tIns="38100" rIns="50800" bIns="38100" anchor="ctr">
            <a:spAutoFit/>
          </a:bodyPr>
          <a:lstStyle/>
          <a:p>
            <a:r>
              <a:rPr sz="2400" b="1">
                <a:solidFill>
                  <a:srgbClr val="FFFFFF"/>
                </a:solidFill>
              </a:rPr>
              <a:t>세목별 핵심 정리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7472" y="576072"/>
            <a:ext cx="7315200" cy="256032"/>
          </a:xfrm>
          <a:prstGeom prst="rect">
            <a:avLst/>
          </a:prstGeom>
          <a:noFill/>
        </p:spPr>
        <p:txBody>
          <a:bodyPr wrap="square" lIns="50800" tIns="38100" rIns="50800" bIns="38100" anchor="ctr">
            <a:spAutoFit/>
          </a:bodyPr>
          <a:lstStyle/>
          <a:p>
            <a:r>
              <a:rPr sz="1100" b="0">
                <a:solidFill>
                  <a:srgbClr val="9BB3D4"/>
                </a:solidFill>
              </a:rPr>
              <a:t>전산세무 1급 시험 출제 포인트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032" y="932688"/>
            <a:ext cx="8631936" cy="781812"/>
          </a:xfrm>
          <a:prstGeom prst="rect">
            <a:avLst/>
          </a:prstGeom>
          <a:solidFill>
            <a:srgbClr val="243359"/>
          </a:solidFill>
          <a:ln w="9525">
            <a:solidFill>
              <a:srgbClr val="37415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56032" y="932688"/>
            <a:ext cx="868680" cy="781812"/>
          </a:xfrm>
          <a:prstGeom prst="rect">
            <a:avLst/>
          </a:prstGeom>
          <a:solidFill>
            <a:srgbClr val="374151"/>
          </a:solidFill>
          <a:ln w="9525">
            <a:solidFill>
              <a:srgbClr val="37415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56032" y="932688"/>
            <a:ext cx="868680" cy="781812"/>
          </a:xfrm>
          <a:prstGeom prst="rect">
            <a:avLst/>
          </a:prstGeom>
          <a:noFill/>
        </p:spPr>
        <p:txBody>
          <a:bodyPr wrap="square" lIns="50800" tIns="38100" rIns="50800" bIns="3810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</a:rPr>
              <a:t>국기법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16152" y="932688"/>
            <a:ext cx="7626096" cy="781812"/>
          </a:xfrm>
          <a:prstGeom prst="rect">
            <a:avLst/>
          </a:prstGeom>
          <a:noFill/>
        </p:spPr>
        <p:txBody>
          <a:bodyPr wrap="square" lIns="38100" tIns="50800" rIns="38100" bIns="50800" anchor="ctr">
            <a:spAutoFit/>
          </a:bodyPr>
          <a:lstStyle/>
          <a:p>
            <a:pPr>
              <a:spcBef>
                <a:spcPts val="150"/>
              </a:spcBef>
            </a:pPr>
            <a:r>
              <a:rPr sz="1000">
                <a:solidFill>
                  <a:srgbClr val="C8D8F0"/>
                </a:solidFill>
              </a:rPr>
              <a:t>납부지연가산세 산정방법 개편</a:t>
            </a:r>
          </a:p>
          <a:p>
            <a:pPr>
              <a:spcBef>
                <a:spcPts val="150"/>
              </a:spcBef>
            </a:pPr>
            <a:r>
              <a:rPr sz="1000">
                <a:solidFill>
                  <a:srgbClr val="C8D8F0"/>
                </a:solidFill>
              </a:rPr>
              <a:t>· 법정납부기한~납부고지일: 매 1일, 미납세액×0.022% (종전 동일)</a:t>
            </a:r>
          </a:p>
          <a:p>
            <a:pPr>
              <a:spcBef>
                <a:spcPts val="150"/>
              </a:spcBef>
            </a:pPr>
            <a:r>
              <a:rPr sz="1000">
                <a:solidFill>
                  <a:srgbClr val="C8D8F0"/>
                </a:solidFill>
              </a:rPr>
              <a:t>· 지정납부기한~납부일: 매 1월 경과시마다 미납세액×0.67% (신설)</a:t>
            </a:r>
          </a:p>
          <a:p>
            <a:pPr>
              <a:spcBef>
                <a:spcPts val="150"/>
              </a:spcBef>
            </a:pPr>
            <a:r>
              <a:rPr sz="1000">
                <a:solidFill>
                  <a:srgbClr val="C8D8F0"/>
                </a:solidFill>
              </a:rPr>
              <a:t>· 적용: 2026.7.1. 이후 지정납부기한 도래분 / 경과조치: 2026.6.30. 이전 성립분은 종전 규정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6032" y="1769364"/>
            <a:ext cx="8631936" cy="977493"/>
          </a:xfrm>
          <a:prstGeom prst="rect">
            <a:avLst/>
          </a:prstGeom>
          <a:solidFill>
            <a:srgbClr val="243359"/>
          </a:solidFill>
          <a:ln w="9525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256032" y="1769364"/>
            <a:ext cx="868680" cy="977493"/>
          </a:xfrm>
          <a:prstGeom prst="rect">
            <a:avLst/>
          </a:prstGeom>
          <a:solidFill>
            <a:srgbClr val="065F46"/>
          </a:solidFill>
          <a:ln w="9525">
            <a:solidFill>
              <a:srgbClr val="065F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56032" y="1769364"/>
            <a:ext cx="868680" cy="977493"/>
          </a:xfrm>
          <a:prstGeom prst="rect">
            <a:avLst/>
          </a:prstGeom>
          <a:noFill/>
        </p:spPr>
        <p:txBody>
          <a:bodyPr wrap="square" lIns="50800" tIns="38100" rIns="50800" bIns="3810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</a:rPr>
              <a:t>부가세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16152" y="1769364"/>
            <a:ext cx="7626096" cy="977493"/>
          </a:xfrm>
          <a:prstGeom prst="rect">
            <a:avLst/>
          </a:prstGeom>
          <a:noFill/>
        </p:spPr>
        <p:txBody>
          <a:bodyPr wrap="square" lIns="38100" tIns="50800" rIns="38100" bIns="50800" anchor="ctr">
            <a:spAutoFit/>
          </a:bodyPr>
          <a:lstStyle/>
          <a:p>
            <a:pPr>
              <a:spcBef>
                <a:spcPts val="150"/>
              </a:spcBef>
            </a:pPr>
            <a:r>
              <a:rPr sz="950">
                <a:solidFill>
                  <a:srgbClr val="C8D8F0"/>
                </a:solidFill>
              </a:rPr>
              <a:t>① 거짓(가공)세금계산서 가산세율 3% → 4% 상향  (2026.1.1. 이후 발급·수취분)</a:t>
            </a:r>
          </a:p>
          <a:p>
            <a:pPr>
              <a:spcBef>
                <a:spcPts val="150"/>
              </a:spcBef>
            </a:pPr>
            <a:r>
              <a:rPr sz="950">
                <a:solidFill>
                  <a:srgbClr val="C8D8F0"/>
                </a:solidFill>
              </a:rPr>
              <a:t>② 단순가공식료품(젓갈·두부·간장 등) 제조시설 갖춰 독립포장 공급 시 과세전환  (2026.1.1.)</a:t>
            </a:r>
          </a:p>
          <a:p>
            <a:pPr>
              <a:spcBef>
                <a:spcPts val="150"/>
              </a:spcBef>
            </a:pPr>
            <a:r>
              <a:rPr sz="950">
                <a:solidFill>
                  <a:srgbClr val="C8D8F0"/>
                </a:solidFill>
              </a:rPr>
              <a:t>③ 현금매출명세서 제출 의무: 미디어 콘텐츠 창작업 추가  (2026.4.1. 이후 신고분)</a:t>
            </a:r>
          </a:p>
          <a:p>
            <a:pPr>
              <a:spcBef>
                <a:spcPts val="150"/>
              </a:spcBef>
            </a:pPr>
            <a:r>
              <a:rPr sz="950">
                <a:solidFill>
                  <a:srgbClr val="C8D8F0"/>
                </a:solidFill>
              </a:rPr>
              <a:t>④ 중고차 매입세액공제 공제한도 신설(매출액-세금계산서매입액) · 2개 과세기간 이월  (2028연장)</a:t>
            </a:r>
          </a:p>
          <a:p>
            <a:pPr>
              <a:spcBef>
                <a:spcPts val="150"/>
              </a:spcBef>
            </a:pPr>
            <a:r>
              <a:rPr sz="950">
                <a:solidFill>
                  <a:srgbClr val="C8D8F0"/>
                </a:solidFill>
              </a:rPr>
              <a:t>⑤ 전자신고 세액공제 축소: 소득세 2→1만원 / 법인세 2→1만원 / 부가세 1만→5천원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032" y="2801721"/>
            <a:ext cx="8631936" cy="1368856"/>
          </a:xfrm>
          <a:prstGeom prst="rect">
            <a:avLst/>
          </a:prstGeom>
          <a:solidFill>
            <a:srgbClr val="243359"/>
          </a:solidFill>
          <a:ln w="9525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256032" y="2801721"/>
            <a:ext cx="868680" cy="1368856"/>
          </a:xfrm>
          <a:prstGeom prst="rect">
            <a:avLst/>
          </a:prstGeom>
          <a:solidFill>
            <a:srgbClr val="1D4ED8"/>
          </a:solidFill>
          <a:ln w="9525">
            <a:solidFill>
              <a:srgbClr val="1D4E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256032" y="2801721"/>
            <a:ext cx="868680" cy="1368856"/>
          </a:xfrm>
          <a:prstGeom prst="rect">
            <a:avLst/>
          </a:prstGeom>
          <a:noFill/>
        </p:spPr>
        <p:txBody>
          <a:bodyPr wrap="square" lIns="50800" tIns="38100" rIns="50800" bIns="3810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</a:rPr>
              <a:t>소득세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16152" y="2801721"/>
            <a:ext cx="7626096" cy="1368856"/>
          </a:xfrm>
          <a:prstGeom prst="rect">
            <a:avLst/>
          </a:prstGeom>
          <a:noFill/>
        </p:spPr>
        <p:txBody>
          <a:bodyPr wrap="square" lIns="38100" tIns="50800" rIns="38100" bIns="50800" anchor="ctr">
            <a:spAutoFit/>
          </a:bodyPr>
          <a:lstStyle/>
          <a:p>
            <a:pPr>
              <a:spcBef>
                <a:spcPts val="150"/>
              </a:spcBef>
            </a:pPr>
            <a:r>
              <a:rPr sz="900">
                <a:solidFill>
                  <a:srgbClr val="C8D8F0"/>
                </a:solidFill>
              </a:rPr>
              <a:t>① 보육수당: 월 20만원 → 자녀 1인당 월 20만원  ② 육아휴직수당 비과세 한도 신설(3개월 250만·4~6개월 200만·이후 160만)</a:t>
            </a:r>
          </a:p>
          <a:p>
            <a:pPr>
              <a:spcBef>
                <a:spcPts val="150"/>
              </a:spcBef>
            </a:pPr>
            <a:r>
              <a:rPr sz="900">
                <a:solidFill>
                  <a:srgbClr val="C8D8F0"/>
                </a:solidFill>
              </a:rPr>
              <a:t>③ 임목벌채 비과세 연 600만→3,000만원  ④ 초등 저학년(9세미만·2학년이하) 예체능 학원비 교육비 공제 추가</a:t>
            </a:r>
          </a:p>
          <a:p>
            <a:pPr>
              <a:spcBef>
                <a:spcPts val="150"/>
              </a:spcBef>
            </a:pPr>
            <a:r>
              <a:rPr sz="900">
                <a:solidFill>
                  <a:srgbClr val="C8D8F0"/>
                </a:solidFill>
              </a:rPr>
              <a:t>⑤ 대학생 교육비 직계비속 소득요건 폐지  ⑦ 배당가산율 10%→11% (2027.1.1. 적용)</a:t>
            </a:r>
          </a:p>
          <a:p>
            <a:pPr>
              <a:spcBef>
                <a:spcPts val="150"/>
              </a:spcBef>
            </a:pPr>
            <a:r>
              <a:rPr sz="900">
                <a:solidFill>
                  <a:srgbClr val="C8D8F0"/>
                </a:solidFill>
              </a:rPr>
              <a:t>⑧ 간주임대료: 기준시가 12억초과 2주택, 전세보증금 합계 12억초과분 과세  ⑨ 야간근로수당 비과세: 월정액 210→260만원 / 총급여 3,000→3,700만원</a:t>
            </a:r>
          </a:p>
          <a:p>
            <a:pPr>
              <a:spcBef>
                <a:spcPts val="150"/>
              </a:spcBef>
            </a:pPr>
            <a:r>
              <a:rPr sz="900">
                <a:solidFill>
                  <a:srgbClr val="C8D8F0"/>
                </a:solidFill>
              </a:rPr>
              <a:t>⑩ 연금소득 원천징수: 종신계약 4%→3% / 이연퇴직소득 20년초과 50% 신설  ⑪ 신용카드 자녀 1인당 50만원(최대 100만원) 추가 공제</a:t>
            </a:r>
          </a:p>
          <a:p>
            <a:pPr>
              <a:spcBef>
                <a:spcPts val="150"/>
              </a:spcBef>
            </a:pPr>
            <a:r>
              <a:rPr sz="900">
                <a:solidFill>
                  <a:srgbClr val="C8D8F0"/>
                </a:solidFill>
              </a:rPr>
              <a:t>⑫ 월세 세액공제: 주말부부 배우자 허용·다자녀(3인이상) 100㎡ 확대 (부부합산 1,000만원)</a:t>
            </a:r>
          </a:p>
          <a:p>
            <a:pPr>
              <a:spcBef>
                <a:spcPts val="150"/>
              </a:spcBef>
            </a:pPr>
            <a:r>
              <a:rPr sz="900">
                <a:solidFill>
                  <a:srgbClr val="C8D8F0"/>
                </a:solidFill>
              </a:rPr>
              <a:t>⑬ 고향사랑기부금: 10만원 초과~20만원 이하 세액공제율 15%→40%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56032" y="4225442"/>
            <a:ext cx="8631936" cy="647395"/>
          </a:xfrm>
          <a:prstGeom prst="rect">
            <a:avLst/>
          </a:prstGeom>
          <a:solidFill>
            <a:srgbClr val="243359"/>
          </a:solidFill>
          <a:ln w="9525">
            <a:solidFill>
              <a:srgbClr val="B91C1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256032" y="4225442"/>
            <a:ext cx="868680" cy="647395"/>
          </a:xfrm>
          <a:prstGeom prst="rect">
            <a:avLst/>
          </a:prstGeom>
          <a:solidFill>
            <a:srgbClr val="B91C1C"/>
          </a:solidFill>
          <a:ln w="9525">
            <a:solidFill>
              <a:srgbClr val="B91C1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256032" y="4225442"/>
            <a:ext cx="868680" cy="647395"/>
          </a:xfrm>
          <a:prstGeom prst="rect">
            <a:avLst/>
          </a:prstGeom>
          <a:noFill/>
        </p:spPr>
        <p:txBody>
          <a:bodyPr wrap="square" lIns="50800" tIns="38100" rIns="50800" bIns="3810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</a:rPr>
              <a:t>법인세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16152" y="4225442"/>
            <a:ext cx="7626096" cy="647395"/>
          </a:xfrm>
          <a:prstGeom prst="rect">
            <a:avLst/>
          </a:prstGeom>
          <a:noFill/>
        </p:spPr>
        <p:txBody>
          <a:bodyPr wrap="square" lIns="38100" tIns="50800" rIns="38100" bIns="50800" anchor="ctr">
            <a:spAutoFit/>
          </a:bodyPr>
          <a:lstStyle/>
          <a:p>
            <a:pPr>
              <a:spcBef>
                <a:spcPts val="150"/>
              </a:spcBef>
            </a:pPr>
            <a:r>
              <a:rPr sz="1000">
                <a:solidFill>
                  <a:srgbClr val="C8D8F0"/>
                </a:solidFill>
              </a:rPr>
              <a:t>① 법인세율 전 구간 1%p 인상: 2억↓10% / 200억↓20% / 3,000억↓22% / 초과 25%</a:t>
            </a:r>
          </a:p>
          <a:p>
            <a:pPr>
              <a:spcBef>
                <a:spcPts val="150"/>
              </a:spcBef>
            </a:pPr>
            <a:r>
              <a:rPr sz="1000">
                <a:solidFill>
                  <a:srgbClr val="C8D8F0"/>
                </a:solidFill>
              </a:rPr>
              <a:t>   성실신고확인대상 소규모 법인(부동산임대업 등): 200억↓20% / 3,000억↓22% / 초과 25%</a:t>
            </a:r>
          </a:p>
          <a:p>
            <a:pPr>
              <a:spcBef>
                <a:spcPts val="150"/>
              </a:spcBef>
            </a:pPr>
            <a:r>
              <a:rPr sz="1000">
                <a:solidFill>
                  <a:srgbClr val="C8D8F0"/>
                </a:solidFill>
              </a:rPr>
              <a:t>② 지역사랑상품권 업무추진비 추가 손금산입 한도: 일반한도의 10%→20% (2028.12.31. 연장)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0" y="4919472"/>
            <a:ext cx="9144000" cy="219456"/>
          </a:xfrm>
          <a:prstGeom prst="rect">
            <a:avLst/>
          </a:prstGeom>
          <a:noFill/>
        </p:spPr>
        <p:txBody>
          <a:bodyPr wrap="square" lIns="50800" tIns="38100" rIns="50800" bIns="38100" anchor="ctr">
            <a:spAutoFit/>
          </a:bodyPr>
          <a:lstStyle/>
          <a:p>
            <a:pPr algn="ctr"/>
            <a:r>
              <a:rPr sz="850" b="0">
                <a:solidFill>
                  <a:srgbClr val="718096"/>
                </a:solidFill>
              </a:rPr>
              <a:t>이패스코리아 정아름  |  2026 개정세법  |  전산세무 1급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E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82296"/>
          </a:xfrm>
          <a:prstGeom prst="rect">
            <a:avLst/>
          </a:prstGeom>
          <a:solidFill>
            <a:srgbClr val="E8A020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5061204"/>
            <a:ext cx="9144000" cy="82296"/>
          </a:xfrm>
          <a:prstGeom prst="rect">
            <a:avLst/>
          </a:prstGeom>
          <a:solidFill>
            <a:srgbClr val="E8A020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6492240" y="82296"/>
            <a:ext cx="2651760" cy="4978908"/>
          </a:xfrm>
          <a:prstGeom prst="rect">
            <a:avLst/>
          </a:prstGeom>
          <a:solidFill>
            <a:srgbClr val="1E3A6E"/>
          </a:solidFill>
          <a:ln w="9525">
            <a:solidFill>
              <a:srgbClr val="1E3A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6492240" y="82296"/>
            <a:ext cx="2651760" cy="4978908"/>
          </a:xfrm>
          <a:prstGeom prst="rect">
            <a:avLst/>
          </a:prstGeom>
          <a:solidFill>
            <a:srgbClr val="E8A020">
              <a:alpha val="8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583680" y="457200"/>
            <a:ext cx="2468880" cy="8229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3800" b="1">
                <a:solidFill>
                  <a:srgbClr val="FFFFFF"/>
                </a:solidFill>
              </a:rPr>
              <a:t>이패스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83680" y="1280160"/>
            <a:ext cx="2468880" cy="8229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3800" b="1">
                <a:solidFill>
                  <a:srgbClr val="FFFFFF"/>
                </a:solidFill>
              </a:rPr>
              <a:t>코리아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0" y="2103120"/>
            <a:ext cx="2468880" cy="8229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3800" b="1">
                <a:solidFill>
                  <a:srgbClr val="FFFFFF"/>
                </a:solidFill>
              </a:rPr>
              <a:t>합격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83680" y="2926080"/>
            <a:ext cx="2468880" cy="8229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3800" b="1">
                <a:solidFill>
                  <a:srgbClr val="FFFFFF"/>
                </a:solidFill>
              </a:rPr>
              <a:t>응원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83680" y="3749039"/>
            <a:ext cx="2468880" cy="8229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3800" b="1">
                <a:solidFill>
                  <a:srgbClr val="FFFFFF"/>
                </a:solidFill>
              </a:rPr>
              <a:t>2026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1480" y="502920"/>
            <a:ext cx="2377440" cy="384048"/>
          </a:xfrm>
          <a:prstGeom prst="rect">
            <a:avLst/>
          </a:prstGeom>
          <a:solidFill>
            <a:srgbClr val="E8A020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11480" y="502920"/>
            <a:ext cx="2377440" cy="384048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300" b="1" i="0">
                <a:solidFill>
                  <a:srgbClr val="1A2E5A"/>
                </a:solidFill>
              </a:rPr>
              <a:t>이패스코리아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1051560"/>
            <a:ext cx="5852160" cy="1097280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r>
              <a:rPr sz="5200" b="1" i="0">
                <a:solidFill>
                  <a:srgbClr val="FFFFFF"/>
                </a:solidFill>
              </a:rPr>
              <a:t>감사합니다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1480" y="2240280"/>
            <a:ext cx="5303520" cy="27432"/>
          </a:xfrm>
          <a:prstGeom prst="rect">
            <a:avLst/>
          </a:prstGeom>
          <a:solidFill>
            <a:srgbClr val="E8A0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11480" y="2377440"/>
            <a:ext cx="5852160" cy="640080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r>
              <a:rPr sz="1700" b="1" i="0">
                <a:solidFill>
                  <a:srgbClr val="E8A020"/>
                </a:solidFill>
              </a:rPr>
              <a:t>이패스코리아가 여러분의 합격을 응원합니다!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11480" y="3182112"/>
            <a:ext cx="3474720" cy="914400"/>
          </a:xfrm>
          <a:prstGeom prst="rect">
            <a:avLst/>
          </a:prstGeom>
          <a:solidFill>
            <a:srgbClr val="1E3A6E"/>
          </a:solidFill>
          <a:ln w="9525">
            <a:solidFill>
              <a:srgbClr val="2C5F9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411480" y="3246120"/>
            <a:ext cx="3474720" cy="347472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050" b="0" i="0">
                <a:solidFill>
                  <a:srgbClr val="9BB3D4"/>
                </a:solidFill>
              </a:rPr>
              <a:t>전산세무 1급  |  2026 개정세법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1480" y="3566160"/>
            <a:ext cx="3474720" cy="411480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1700" b="1" i="0">
                <a:solidFill>
                  <a:srgbClr val="FFFFFF"/>
                </a:solidFill>
              </a:rPr>
              <a:t>정아름 강사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1480" y="4224528"/>
            <a:ext cx="5669280" cy="320040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r>
              <a:rPr sz="1000" b="0" i="1">
                <a:solidFill>
                  <a:srgbClr val="9BB3D4"/>
                </a:solidFill>
              </a:rPr>
              <a:t>끝까지 포기하지 않는 여러분의 노력이 반드시 결실을 맺을 것입니다.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896100" y="4007358"/>
            <a:ext cx="1645920" cy="548640"/>
          </a:xfrm>
          <a:prstGeom prst="rect">
            <a:avLst/>
          </a:prstGeom>
          <a:solidFill>
            <a:srgbClr val="E8A020"/>
          </a:solidFill>
          <a:ln w="9525">
            <a:solidFill>
              <a:srgbClr val="E8A02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6858000" y="3991356"/>
            <a:ext cx="1645920" cy="548640"/>
          </a:xfrm>
          <a:prstGeom prst="rect">
            <a:avLst/>
          </a:prstGeom>
          <a:noFill/>
        </p:spPr>
        <p:txBody>
          <a:bodyPr wrap="square" lIns="38100" tIns="25400" rIns="38100" bIns="25400" anchor="ctr">
            <a:spAutoFit/>
          </a:bodyPr>
          <a:lstStyle/>
          <a:p>
            <a:pPr algn="ctr"/>
            <a:r>
              <a:rPr sz="2400" b="1" i="0">
                <a:solidFill>
                  <a:srgbClr val="1A2E5A"/>
                </a:solidFill>
              </a:rPr>
              <a:t>2026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3784</Words>
  <Application>Microsoft Office PowerPoint</Application>
  <PresentationFormat>화면 슬라이드 쇼(16:9)</PresentationFormat>
  <Paragraphs>646</Paragraphs>
  <Slides>28</Slides>
  <Notes>18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32" baseType="lpstr">
      <vt:lpstr>맑은 고딕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2026 개정세법 (전산세무 1급)</dc:title>
  <dc:subject>PptxGenJS Presentation</dc:subject>
  <dc:creator>이패스코리아 정아름</dc:creator>
  <cp:lastModifiedBy>user</cp:lastModifiedBy>
  <cp:revision>4</cp:revision>
  <dcterms:created xsi:type="dcterms:W3CDTF">2026-03-23T23:26:22Z</dcterms:created>
  <dcterms:modified xsi:type="dcterms:W3CDTF">2026-03-31T02:32:16Z</dcterms:modified>
</cp:coreProperties>
</file>